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85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81" r:id="rId17"/>
    <p:sldId id="282" r:id="rId18"/>
    <p:sldId id="283" r:id="rId19"/>
    <p:sldId id="275" r:id="rId20"/>
    <p:sldId id="276" r:id="rId21"/>
    <p:sldId id="277" r:id="rId22"/>
    <p:sldId id="278" r:id="rId23"/>
    <p:sldId id="279" r:id="rId24"/>
    <p:sldId id="284" r:id="rId25"/>
    <p:sldId id="280" r:id="rId26"/>
    <p:sldId id="286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B053A-5673-4630-9A68-E00A74DA71D8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0D86E1-9355-4DE8-BD7A-2E5F999CE6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598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altLang="ru-RU" smtClean="0"/>
              <a:t>Вопрос в зал? Перед вами пешеходный переход?</a:t>
            </a:r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A7579F0-07A9-4361-AB85-927F8E5264A7}" type="slidenum">
              <a:rPr lang="ru-RU" altLang="ru-RU" smtClean="0">
                <a:latin typeface="Verdana" pitchFamily="34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ru-RU" altLang="ru-RU" smtClean="0">
              <a:latin typeface="Verdan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pddmaster.ru/voditelskie-prava/kategorii-voditelskix-prav.html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spokoino.ru/articles/driving/vesna_na_doroge/" TargetMode="Externa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Прямоугольник 5"/>
          <p:cNvSpPr>
            <a:spLocks noChangeArrowheads="1"/>
          </p:cNvSpPr>
          <p:nvPr/>
        </p:nvSpPr>
        <p:spPr bwMode="auto">
          <a:xfrm>
            <a:off x="2339975" y="3490913"/>
            <a:ext cx="457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altLang="ru-RU" sz="2400" b="1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5657" y="1804296"/>
            <a:ext cx="87849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Рекомендации для родителей </a:t>
            </a:r>
          </a:p>
          <a:p>
            <a:pPr algn="ctr"/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профилактике детского </a:t>
            </a:r>
          </a:p>
          <a:p>
            <a:pPr algn="ctr"/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дорожно-транспортного травматизма </a:t>
            </a:r>
          </a:p>
        </p:txBody>
      </p:sp>
    </p:spTree>
    <p:extLst>
      <p:ext uri="{BB962C8B-B14F-4D97-AF65-F5344CB8AC3E}">
        <p14:creationId xmlns:p14="http://schemas.microsoft.com/office/powerpoint/2010/main" val="22338428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39750" y="333375"/>
            <a:ext cx="8064500" cy="255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schemeClr val="tx1"/>
                </a:solidFill>
                <a:latin typeface="Verdana" pitchFamily="34" charset="0"/>
              </a:rPr>
              <a:t>- </a:t>
            </a:r>
            <a:r>
              <a:rPr lang="ru-RU" altLang="ru-RU"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Привлекайте ребёнка к участию в ваших наблюдениях за обстановкой на дороге: показывайте ему те машины, которые готовятся поворачивать, едут с большой скоростью и т.д.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Не выходите с ребёнком из-за машины, кустов, не осмотрев предварительно дороги, - это типичная ошибка, и нельзя допускать, чтобы дети её повторяли.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Не разрешайте детям играть вблизи дорог и на проезжей части улицы.</a:t>
            </a:r>
          </a:p>
        </p:txBody>
      </p:sp>
      <p:pic>
        <p:nvPicPr>
          <p:cNvPr id="18438" name="Picture 6" descr="1063bcc57260469ee0b5041ee7a705d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996952"/>
            <a:ext cx="487362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flipV="1">
            <a:off x="2267743" y="3032671"/>
            <a:ext cx="4873625" cy="33575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272506" y="3003966"/>
            <a:ext cx="4868863" cy="3429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102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07950" y="0"/>
            <a:ext cx="5184775" cy="6858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дошкольном возрасте переходить через дорогу ребёнок должен только за руку со взрослым (за запястье).</a:t>
            </a: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Переходить улицу под прямым углом.</a:t>
            </a: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Уступать дорогу транспорту.</a:t>
            </a: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Безопасно пользоваться общественным транспортом.</a:t>
            </a: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Кататься на велосипеде, самокате, роликовых коньках можно только на стадионах, парках и на закрытых для движения транспорта площадках.</a:t>
            </a: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Tx/>
              <a:buChar char="-"/>
              <a:defRPr/>
            </a:pPr>
            <a:endParaRPr lang="ru-R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buFontTx/>
              <a:buChar char="-"/>
              <a:defRPr/>
            </a:pP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62" name="Picture 2" descr="C:\Users\USER\Desktop\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023" y="1988840"/>
            <a:ext cx="3549774" cy="25922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23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188640"/>
            <a:ext cx="8640638" cy="1143000"/>
          </a:xfrm>
        </p:spPr>
        <p:txBody>
          <a:bodyPr>
            <a:normAutofit fontScale="90000"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altLang="ru-RU" sz="4000" dirty="0" smtClean="0"/>
              <a:t>СОБЛЮДАТЬ ПРАВИЛА НЕОБХОДИМО И В АВТОМОБИЛЕ </a:t>
            </a:r>
          </a:p>
        </p:txBody>
      </p:sp>
      <p:pic>
        <p:nvPicPr>
          <p:cNvPr id="19459" name="Picture 6" descr="baby-in-ca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844675"/>
            <a:ext cx="3594100" cy="4737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Прямоугольник 1"/>
          <p:cNvSpPr>
            <a:spLocks noChangeArrowheads="1"/>
          </p:cNvSpPr>
          <p:nvPr/>
        </p:nvSpPr>
        <p:spPr bwMode="auto">
          <a:xfrm>
            <a:off x="323850" y="1916113"/>
            <a:ext cx="4608513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36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Важно!</a:t>
            </a:r>
            <a:r>
              <a:rPr lang="ru-RU" alt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машине, оснащенной ремнями безопасности, перевозка детей до </a:t>
            </a:r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7-и лет, </a:t>
            </a:r>
            <a:r>
              <a:rPr lang="ru-RU" alt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возможна исключительно при использовании специального удерживающего устройства (автокресло или автолюлька</a:t>
            </a:r>
            <a:r>
              <a:rPr lang="ru-RU" alt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а на переднем пассажирском сидении до 12 лет. </a:t>
            </a:r>
            <a:endParaRPr lang="ru-RU" alt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19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39825"/>
          </a:xfrm>
        </p:spPr>
        <p:txBody>
          <a:bodyPr>
            <a:normAutofit fontScale="90000"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чего необходимо детское автомобильное кресло</a:t>
            </a:r>
            <a:r>
              <a:rPr lang="ru-RU" sz="4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4" name="Picture 12" descr="WJjNDAtZW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36096" y="1988840"/>
            <a:ext cx="3528392" cy="3528392"/>
          </a:xfrm>
          <a:prstGeom prst="rect">
            <a:avLst/>
          </a:prstGeom>
          <a:effectLst>
            <a:softEdge rad="112500"/>
          </a:effectLst>
          <a:extLst/>
        </p:spPr>
      </p:pic>
      <p:sp>
        <p:nvSpPr>
          <p:cNvPr id="5" name="Прямоугольник 4"/>
          <p:cNvSpPr/>
          <p:nvPr/>
        </p:nvSpPr>
        <p:spPr>
          <a:xfrm>
            <a:off x="468313" y="1503363"/>
            <a:ext cx="4572000" cy="48307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u="sng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водитель обязан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позаботиться об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детского кресла в случае перевозки маленьких детей. Такая необходимость обусловлена конструктивными особенностями транспортного средства. Система безопасности, которая обеспечивается штатными ремнями в любом автомобиле, является эффективной только для пассажиров ростом от 150-ти см. Если использовать такие крепежные элементы для людей ниже ростом, то ремни банально будут давить ему на шею. </a:t>
            </a:r>
          </a:p>
        </p:txBody>
      </p:sp>
    </p:spTree>
    <p:extLst>
      <p:ext uri="{BB962C8B-B14F-4D97-AF65-F5344CB8AC3E}">
        <p14:creationId xmlns:p14="http://schemas.microsoft.com/office/powerpoint/2010/main" val="169773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79388" y="188913"/>
            <a:ext cx="8713787" cy="352742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indent="0" algn="ctr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3600" b="1" u="sng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Категорически запрещено перевозить ребенка на </a:t>
            </a:r>
            <a:r>
              <a:rPr lang="ru-RU" sz="3600" b="1" u="sng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руках!!!</a:t>
            </a:r>
          </a:p>
          <a:p>
            <a:pPr marL="0" indent="0" algn="ctr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столкновения даже на небольшой скорости вес малыша увеличивается в десятки раз. </a:t>
            </a:r>
            <a:endParaRPr lang="ru-RU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таких обстоятельствах удержать очень проблематично, вследствие чего маленький пассажир подвержен чрезвычайной опасности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1986" name="Picture 2" descr="C:\Users\USER\Desktop\1b7cc5d982f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33056"/>
            <a:ext cx="4335770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987" name="Picture 3" descr="C:\Users\USER\Desktop\znakdet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776" y="3842925"/>
            <a:ext cx="2846155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050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39825"/>
          </a:xfrm>
        </p:spPr>
        <p:txBody>
          <a:bodyPr>
            <a:normAutofit fontScale="90000"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Где </a:t>
            </a:r>
            <a:r>
              <a:rPr lang="ru-RU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лучше всего устанавливать детское </a:t>
            </a:r>
            <a:r>
              <a:rPr lang="ru-RU" sz="4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автокресло?</a:t>
            </a:r>
            <a:r>
              <a:rPr lang="ru-RU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07950" y="1268413"/>
            <a:ext cx="4968875" cy="54737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Автомобильное кресло устанавливается не только сзади, но и на переднем сидении. Такая перевозка маленьких пассажиров </a:t>
            </a:r>
            <a:endParaRPr lang="ru-RU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2800" b="1" u="sng" dirty="0" smtClean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запрещена!!!</a:t>
            </a:r>
            <a:endParaRPr lang="ru-RU" sz="2800" dirty="0" smtClean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этом обязательным условием здесь является отключение подушки безопасности, которая в случае активации способна нанести существенный вред ребенку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3010" name="Picture 2" descr="C:\Users\USER\Desktop\avtokreslo1-300x2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938" y="1340768"/>
            <a:ext cx="4462550" cy="28083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32363" y="4292600"/>
            <a:ext cx="4103687" cy="25542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Самым подходящим местом для установки детского автомобильного кресла является центральное заднее сиденье.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Оно является самым безопасным, поэтому идеально подойдет для перевозки юных пассажиров!</a:t>
            </a:r>
          </a:p>
        </p:txBody>
      </p:sp>
    </p:spTree>
    <p:extLst>
      <p:ext uri="{BB962C8B-B14F-4D97-AF65-F5344CB8AC3E}">
        <p14:creationId xmlns:p14="http://schemas.microsoft.com/office/powerpoint/2010/main" val="144703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200800" cy="115212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Нужны ли права для управления скутера?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88840"/>
            <a:ext cx="3528596" cy="31025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4993" y="1556792"/>
            <a:ext cx="5040560" cy="886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Федерального закона </a:t>
            </a:r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безопасности дорожного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движения»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устанавливаются следующие категории и входящие в них подкатегории транспортных средств, на управление которыми предоставляется специальное право (далее - право на управление транспортными средствами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): категория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"M" - мопеды и легкие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квадрициклы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smtClean="0"/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Поскольку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мопед (скутер) в соответствии с пунктом 1.2 ПДД является механическим транспортным средством, его водитель 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обязан иметь при себе </a:t>
            </a: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водительское удостоверение 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(пункт 2.1 ПДД</a:t>
            </a: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)!!!!</a:t>
            </a:r>
            <a:endParaRPr lang="ru-RU" sz="2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940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8064896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Водитель механического транспортного средства обязан: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556792"/>
            <a:ext cx="4320480" cy="34563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себе и по требованию сотрудников полиции передавать им, для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проверки водительское удостоверение.</a:t>
            </a:r>
          </a:p>
          <a:p>
            <a:pPr algn="ctr"/>
            <a:endParaRPr lang="ru-RU" dirty="0"/>
          </a:p>
        </p:txBody>
      </p:sp>
      <p:sp>
        <p:nvSpPr>
          <p:cNvPr id="4" name="Объект 3"/>
          <p:cNvSpPr txBox="1">
            <a:spLocks/>
          </p:cNvSpPr>
          <p:nvPr/>
        </p:nvSpPr>
        <p:spPr>
          <a:xfrm>
            <a:off x="107504" y="1196752"/>
            <a:ext cx="4968552" cy="554461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7292" y="4653136"/>
            <a:ext cx="69127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для управления мопедами и скутерами подойдут не только права категории М. Федеральный закон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№196 "О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БДД" разрешает управление этими транспортными средствами при любой открытой </a:t>
            </a:r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категории прав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2050" name="Picture 2" descr="C:\Users\USER\Desktop\images%7Ccms-image-0000005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863" y="1628800"/>
            <a:ext cx="3673909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55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74638"/>
            <a:ext cx="6851103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Водителю скутера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539552" y="836712"/>
            <a:ext cx="4041775" cy="6397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ЗАПРЕЩАЕТСЯ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>
          <a:xfrm>
            <a:off x="251520" y="1628800"/>
            <a:ext cx="5122912" cy="5112568"/>
          </a:xfrm>
        </p:spPr>
        <p:txBody>
          <a:bodyPr>
            <a:noAutofit/>
          </a:bodyPr>
          <a:lstStyle/>
          <a:p>
            <a:pPr lvl="0"/>
            <a:r>
              <a:rPr lang="ru-RU" sz="1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Ехать со скоростью свыше 50 км/ч.</a:t>
            </a:r>
          </a:p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Движение и выезд на </a:t>
            </a:r>
            <a:r>
              <a:rPr lang="ru-RU" sz="18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дорогу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для скоростного движения автомобилей.</a:t>
            </a:r>
          </a:p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Перевозить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груз, размеры которого будут сильно выступать за габариты скутера, мешать управлению.</a:t>
            </a:r>
          </a:p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Перемещаться по дороге, вблизи которой проложена велосипедная дорожка.</a:t>
            </a:r>
          </a:p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Поворачивать налево или делать разворот на дорогах, на которых более одной полосы в одну сторону.</a:t>
            </a:r>
          </a:p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Транспортировать пассажиров, которым больше 7 лет.</a:t>
            </a:r>
          </a:p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Буксировать мопед.</a:t>
            </a:r>
          </a:p>
          <a:p>
            <a:pPr lvl="0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Протискиваться в пробке между медленно идущими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автомобилями.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USER\Desktop\foto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234" y="1556792"/>
            <a:ext cx="3528392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05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813" y="115888"/>
            <a:ext cx="6840537" cy="1009650"/>
          </a:xfrm>
        </p:spPr>
        <p:txBody>
          <a:bodyPr/>
          <a:lstStyle/>
          <a:p>
            <a:pPr marL="0" indent="0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родители!!!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47" name="Объект 2"/>
          <p:cNvSpPr>
            <a:spLocks noGrp="1"/>
          </p:cNvSpPr>
          <p:nvPr>
            <p:ph sz="quarter" idx="4294967295"/>
          </p:nvPr>
        </p:nvSpPr>
        <p:spPr>
          <a:xfrm>
            <a:off x="842963" y="4572000"/>
            <a:ext cx="8105775" cy="2016125"/>
          </a:xfrm>
          <a:prstGeom prst="rect">
            <a:avLst/>
          </a:prstGeom>
        </p:spPr>
        <p:txBody>
          <a:bodyPr/>
          <a:lstStyle/>
          <a:p>
            <a:pPr marL="80963" indent="0" algn="ctr" eaLnBrk="1" hangingPunct="1">
              <a:buFont typeface="Wingdings" pitchFamily="2" charset="2"/>
              <a:buNone/>
            </a:pPr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Покупая скутер своему несовершеннолетнему ребенку, Вы подвергаете его жизнь и здоровье опасности. Разумеется, неосознанно. Но задумайтесь. Не пожалеете ли Вы об этом после. Ведь Ваш «добрый подарок» может оказаться для ребенка последним…</a:t>
            </a:r>
          </a:p>
        </p:txBody>
      </p:sp>
      <p:pic>
        <p:nvPicPr>
          <p:cNvPr id="3074" name="Picture 2" descr="C:\Users\USER\Desktop\49c4e6c0aeffc331d33173254fc7077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93603"/>
            <a:ext cx="6696744" cy="35722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32064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512168"/>
          </a:xfrm>
        </p:spPr>
        <p:txBody>
          <a:bodyPr>
            <a:noAutofit/>
          </a:bodyPr>
          <a:lstStyle/>
          <a:p>
            <a:r>
              <a:rPr lang="ru-RU" sz="3600" dirty="0" smtClean="0"/>
              <a:t>Профилактика детского </a:t>
            </a:r>
            <a:br>
              <a:rPr lang="ru-RU" sz="3600" dirty="0" smtClean="0"/>
            </a:br>
            <a:r>
              <a:rPr lang="ru-RU" sz="3600" dirty="0" smtClean="0"/>
              <a:t>дорожно-транспортного травматизма </a:t>
            </a:r>
            <a:br>
              <a:rPr lang="ru-RU" sz="3600" dirty="0" smtClean="0"/>
            </a:br>
            <a:r>
              <a:rPr lang="ru-RU" sz="3600" dirty="0" smtClean="0"/>
              <a:t>в период каникул.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Уважаемые родители!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Обратите внимание на то, что в период каникул, особенно летних, увеличивается количество ДДТТ</a:t>
            </a:r>
          </a:p>
          <a:p>
            <a:pPr marL="0" indent="0" algn="ctr"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(с середины мая до середины июня и с середины августа до середины сентября)</a:t>
            </a:r>
          </a:p>
          <a:p>
            <a:pPr marL="0" indent="0">
              <a:buNone/>
            </a:pPr>
            <a:r>
              <a:rPr lang="ru-RU" sz="1800" dirty="0"/>
              <a:t>	</a:t>
            </a:r>
            <a:r>
              <a:rPr lang="ru-RU" sz="1800" dirty="0" smtClean="0"/>
              <a:t>В начале лета учебный год только закончился,  наши дети ждут, когда их увезут на дачу, отправят в лагерь  или они отправятся в долгожданный отпуск вместе с родителями, в связи с этим большинство детей остаются без надзора взрослых, поэтому количество ДТП с участием детей и подростков возрастает!</a:t>
            </a:r>
          </a:p>
          <a:p>
            <a:pPr marL="0" indent="0">
              <a:buNone/>
            </a:pPr>
            <a:r>
              <a:rPr lang="ru-RU" sz="1800" dirty="0" smtClean="0"/>
              <a:t>	Последние две недели августа особенно критичный момент, так как все вернулись после каникул: родители массово отправляются с детьми за покупками, дети только вернулись в город, резко увеличивается количество транспортных средств, правила дорожного движения в период отдыха забываются, внимание рассеивается, мы чувствуем себя расслабленными и отдохнувшими</a:t>
            </a:r>
            <a:r>
              <a:rPr lang="ru-RU" sz="1800" dirty="0"/>
              <a:t> </a:t>
            </a:r>
            <a:r>
              <a:rPr lang="ru-RU" sz="1800" dirty="0" smtClean="0"/>
              <a:t>и именно  эти причины ведут к ДТП.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44869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44450"/>
            <a:ext cx="4465166" cy="720725"/>
          </a:xfrm>
        </p:spPr>
        <p:txBody>
          <a:bodyPr>
            <a:normAutofit fontScale="90000"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Велосипеды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684213" y="4581525"/>
            <a:ext cx="7991475" cy="2049463"/>
          </a:xfrm>
          <a:prstGeom prst="rect">
            <a:avLst/>
          </a:prstGeom>
        </p:spPr>
        <p:txBody>
          <a:bodyPr rtlCol="0">
            <a:normAutofit fontScale="70000" lnSpcReduction="20000"/>
          </a:bodyPr>
          <a:lstStyle/>
          <a:p>
            <a:pPr marL="0" indent="0" algn="ctr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altLang="ru-RU" b="1" i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Технические </a:t>
            </a:r>
            <a:r>
              <a:rPr lang="ru-RU" altLang="ru-RU" b="1" i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</a:t>
            </a:r>
            <a:endParaRPr lang="ru-RU" altLang="ru-RU" u="sng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182880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Велосипед </a:t>
            </a: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иметь исправные тормоз, руль и </a:t>
            </a: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звуковой сигнал</a:t>
            </a: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быть оборудован спереди </a:t>
            </a:r>
            <a:r>
              <a:rPr lang="ru-RU" alt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световозвращателем</a:t>
            </a: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фонарем или фарой (для движения в темное время суток и в условиях недостаточной видимости) белого цвета, сзади – </a:t>
            </a:r>
            <a:r>
              <a:rPr lang="ru-RU" alt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световозвращателем</a:t>
            </a: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фонарем красного цвета, а с каждой боковой стороны — </a:t>
            </a:r>
            <a:r>
              <a:rPr lang="ru-RU" alt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световозвращателем</a:t>
            </a:r>
            <a:r>
              <a:rPr lang="ru-RU" alt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оранжевого или красного цвета.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USER\Desktop\0033332_13927968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836712"/>
            <a:ext cx="5810250" cy="35718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38848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188913"/>
            <a:ext cx="8496944" cy="1125537"/>
          </a:xfrm>
        </p:spPr>
        <p:txBody>
          <a:bodyPr>
            <a:normAutofit fontScale="90000"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alt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дорожного движения  для велосипедистов</a:t>
            </a:r>
            <a:r>
              <a:rPr lang="ru-RU" alt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684213" y="4005263"/>
            <a:ext cx="8208962" cy="230346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indent="-182880" algn="ctr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alt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Велосипеды </a:t>
            </a: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двигаться по велосипедной дорожке, а </a:t>
            </a:r>
            <a:r>
              <a:rPr lang="ru-RU" alt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ее </a:t>
            </a: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отсутствии – по крайней правой полосе проезжей части в один </a:t>
            </a:r>
            <a:r>
              <a:rPr lang="ru-RU" alt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ряд. </a:t>
            </a:r>
            <a:r>
              <a:rPr lang="ru-RU" alt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Допускается движение по обочине, если это не создает помех пешеходам. Движение велосипедов (как и любых других транспортных средств) по тротуарам запрещено</a:t>
            </a:r>
            <a:r>
              <a:rPr lang="ru-RU" alt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-182880" algn="ctr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endParaRPr lang="ru-RU" altLang="ru-RU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182880" algn="ctr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altLang="ru-RU" sz="2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Выезжать до 14 лет на проезжую часть запрещено!!!</a:t>
            </a:r>
          </a:p>
          <a:p>
            <a:pPr indent="-182880" algn="ctr" eaLnBrk="1" fontAlgn="auto" hangingPunct="1">
              <a:lnSpc>
                <a:spcPct val="80000"/>
              </a:lnSpc>
              <a:buClr>
                <a:schemeClr val="accent6">
                  <a:lumMod val="75000"/>
                </a:schemeClr>
              </a:buClr>
              <a:buFontTx/>
              <a:buNone/>
              <a:defRPr/>
            </a:pPr>
            <a:r>
              <a:rPr lang="ru-RU" altLang="ru-RU" sz="20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Переезжать проезжую часть на велосипеде запрещено!!! </a:t>
            </a:r>
            <a:endParaRPr lang="ru-RU" altLang="ru-RU" sz="20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381125"/>
            <a:ext cx="3455987" cy="247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 descr="http://rekvizit.info/wp-content/uploads/2015/11/origin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839" y="1275030"/>
            <a:ext cx="3481578" cy="26004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6445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5976664" cy="1116360"/>
          </a:xfrm>
        </p:spPr>
        <p:txBody>
          <a:bodyPr>
            <a:normAutofit fontScale="90000"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безопасности при езде на велосипеде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611188" y="1341438"/>
            <a:ext cx="5616575" cy="4103687"/>
          </a:xfrm>
          <a:prstGeom prst="rect">
            <a:avLst/>
          </a:prstGeom>
        </p:spPr>
        <p:txBody>
          <a:bodyPr rtlCol="0">
            <a:normAutofit fontScale="92500"/>
          </a:bodyPr>
          <a:lstStyle/>
          <a:p>
            <a:pPr marL="82296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2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Без </a:t>
            </a:r>
            <a:r>
              <a:rPr lang="ru-RU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шлема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руль не садиться!</a:t>
            </a:r>
          </a:p>
          <a:p>
            <a:pPr marL="82296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2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Правильно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подобранный велосипед (в соответствии с ростом, возрастом и полом ребенка).</a:t>
            </a:r>
          </a:p>
          <a:p>
            <a:pPr marL="82296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2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Ездить </a:t>
            </a:r>
            <a:r>
              <a:rPr lang="ru-RU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направлении движения, а не против него.</a:t>
            </a:r>
          </a:p>
          <a:p>
            <a:pPr marL="82296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2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Исправность </a:t>
            </a:r>
            <a:r>
              <a:rPr lang="ru-RU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велосипеда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уход за колесами, цепью, педалями, рулем (сначала следят родители, постепенно приучая детей ухаживать за транспортным средством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82296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20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0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Высота сиденья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должна быть такой,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человек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мог нормально дотянуться прямой ногой до педали в нижнем положении, но при этом ступня его должна стоять на ней средней частью.</a:t>
            </a:r>
          </a:p>
          <a:p>
            <a:pPr marL="82296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04913" y="5516563"/>
            <a:ext cx="7056437" cy="120173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</a:rPr>
              <a:t>Рама велосипеда должна быть хотя бы </a:t>
            </a:r>
            <a:r>
              <a:rPr lang="ru-RU" b="1" i="1" dirty="0">
                <a:solidFill>
                  <a:srgbClr val="FF0000"/>
                </a:solidFill>
              </a:rPr>
              <a:t>на 7 см ниже, чем высота паха </a:t>
            </a:r>
            <a:r>
              <a:rPr lang="ru-RU" b="1" dirty="0">
                <a:solidFill>
                  <a:srgbClr val="FF0000"/>
                </a:solidFill>
              </a:rPr>
              <a:t>стоящего на земле ребенка. Такая мера предосторожности поможет предотвратить опасные травмы паховой области!!!</a:t>
            </a:r>
          </a:p>
        </p:txBody>
      </p:sp>
      <p:pic>
        <p:nvPicPr>
          <p:cNvPr id="6146" name="Picture 2" descr="C:\Users\USER\Desktop\depositphotos_9932159-stock-illustration-riding-a-bicyc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60648"/>
            <a:ext cx="2850545" cy="42484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4420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188913"/>
            <a:ext cx="6551613" cy="1143000"/>
          </a:xfrm>
        </p:spPr>
        <p:txBody>
          <a:bodyPr>
            <a:normAutofit fontScale="90000"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>
                <a:effectLst/>
              </a:rPr>
              <a:t>Ребенок раз и навсегда должен уяснить: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79388" y="1460500"/>
            <a:ext cx="5545137" cy="4800600"/>
          </a:xfrm>
          <a:prstGeom prst="rect">
            <a:avLst/>
          </a:prstGeom>
        </p:spPr>
        <p:txBody>
          <a:bodyPr rtlCol="0">
            <a:normAutofit fontScale="85000" lnSpcReduction="10000"/>
          </a:bodyPr>
          <a:lstStyle/>
          <a:p>
            <a:pPr marL="82296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2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Велосипед </a:t>
            </a:r>
            <a:r>
              <a:rPr lang="ru-RU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это транспортное средство, а не игрушка. </a:t>
            </a:r>
            <a:endParaRPr lang="ru-RU" sz="26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296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2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600" b="1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Лихачить</a:t>
            </a:r>
            <a:r>
              <a:rPr lang="ru-RU" sz="2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нем, </a:t>
            </a:r>
            <a:r>
              <a:rPr lang="ru-RU" sz="2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катаясь в пешеходных зонах, </a:t>
            </a:r>
            <a:r>
              <a:rPr lang="ru-RU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категорически запрещено.</a:t>
            </a:r>
          </a:p>
          <a:p>
            <a:pPr marL="82296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26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6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Любое падение </a:t>
            </a:r>
            <a:r>
              <a:rPr lang="ru-RU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велосипеда может привести не только к появлению ссадин на руках и ногах, но и к </a:t>
            </a:r>
            <a:r>
              <a:rPr lang="ru-RU" sz="26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травме головы и мозга</a:t>
            </a:r>
            <a:r>
              <a:rPr lang="ru-RU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могут быть очень опасны.</a:t>
            </a:r>
          </a:p>
          <a:p>
            <a:pPr marL="82296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26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6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Ездить </a:t>
            </a:r>
            <a:r>
              <a:rPr lang="ru-RU" sz="2600" b="1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велосипеде </a:t>
            </a:r>
            <a:r>
              <a:rPr lang="ru-RU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пассажиром запрещено детям до 14 лет. Железный конь не рассчитан на дополнительный вес пассажира, он будет менее устойчивым, им будет сложнее управлять, что влияет на безопасность движения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indent="-182880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170" name="Picture 2" descr="C:\Users\USER\Desktop\children-cycl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293096"/>
            <a:ext cx="2952328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5" name="Picture 3" descr="C:\Users\USER\Desktop\50900_Puatniskay_20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981075"/>
            <a:ext cx="2879725" cy="2879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85407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f9fa3b28410e91e08086c75c0904699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557338"/>
            <a:ext cx="4471987" cy="3146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alt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Катафоты (</a:t>
            </a:r>
            <a:r>
              <a:rPr lang="ru-RU" altLang="ru-RU" sz="4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фликеры</a:t>
            </a:r>
            <a:r>
              <a:rPr lang="ru-RU" alt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  <a:cs typeface="Cambria Math" pitchFamily="18" charset="0"/>
              </a:rPr>
              <a:t>) для велосипедистов и для пешеходов!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42106" y="4703763"/>
            <a:ext cx="8610599" cy="1471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>
              <a:lnSpc>
                <a:spcPct val="80000"/>
              </a:lnSpc>
            </a:pPr>
            <a:r>
              <a:rPr lang="ru-RU" alt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Убедитесь </a:t>
            </a:r>
            <a:r>
              <a:rPr lang="ru-RU" alt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в том, что вы заметны на дороге для автомобилистов и других участников движения.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   </a:t>
            </a:r>
            <a:r>
              <a:rPr lang="ru-RU" alt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Фара </a:t>
            </a:r>
            <a:r>
              <a:rPr lang="ru-RU" alt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Cambria Math" pitchFamily="18" charset="0"/>
                <a:cs typeface="Times New Roman" panose="02020603050405020304" pitchFamily="18" charset="0"/>
              </a:rPr>
              <a:t>и светоотражатели со всех сторон необходимы              при движении в темное время суток. </a:t>
            </a:r>
          </a:p>
        </p:txBody>
      </p:sp>
    </p:spTree>
    <p:extLst>
      <p:ext uri="{BB962C8B-B14F-4D97-AF65-F5344CB8AC3E}">
        <p14:creationId xmlns:p14="http://schemas.microsoft.com/office/powerpoint/2010/main" val="378829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0072" y="166484"/>
            <a:ext cx="3466728" cy="1143000"/>
          </a:xfrm>
        </p:spPr>
        <p:txBody>
          <a:bodyPr/>
          <a:lstStyle/>
          <a:p>
            <a:r>
              <a:rPr lang="ru-RU" b="1" dirty="0" smtClean="0"/>
              <a:t>МЫ МОЖЕМ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20072" y="1462402"/>
            <a:ext cx="3816424" cy="491892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ПОЗАБОТИТЬСЯ О БЕЗОПАСНОСТИ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СОБСТВЕННЫЙ ПРИМЕР ПОВЕДЕНИЯ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СВЕТОВОЗВРАЩАЮЩИЕ ЭЛЕМЕНТЫ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БЕСЕДЫ ПО ПДД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410133"/>
            <a:ext cx="4872839" cy="367240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6" name="Овал 5"/>
          <p:cNvSpPr/>
          <p:nvPr/>
        </p:nvSpPr>
        <p:spPr>
          <a:xfrm>
            <a:off x="1087410" y="332656"/>
            <a:ext cx="2952328" cy="1584176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САМИ</a:t>
            </a:r>
            <a:endParaRPr lang="ru-RU" sz="48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62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064896" cy="1215008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/>
              <a:t>ПОМНИТЕ, ДОРОГИЕ РОДИТЕЛИ</a:t>
            </a:r>
            <a:endParaRPr lang="ru-RU" dirty="0"/>
          </a:p>
        </p:txBody>
      </p:sp>
      <p:pic>
        <p:nvPicPr>
          <p:cNvPr id="45059" name="Picture 2" descr="C:\Users\USER\Desktop\hqdefault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" t="12660" r="4507" b="13541"/>
          <a:stretch>
            <a:fillRect/>
          </a:stretch>
        </p:blipFill>
        <p:spPr>
          <a:xfrm>
            <a:off x="1908175" y="1520825"/>
            <a:ext cx="5984875" cy="3959225"/>
          </a:xfrm>
          <a:prstGeom prst="rect">
            <a:avLst/>
          </a:prstGeom>
          <a:noFill/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566863" y="5445125"/>
            <a:ext cx="69135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4000" b="1">
                <a:solidFill>
                  <a:srgbClr val="C00000"/>
                </a:solidFill>
                <a:latin typeface="Verdana" pitchFamily="34" charset="0"/>
              </a:rPr>
              <a:t>БЕРЕГИТЕ СЕБЯ И СВОИХ БЛИЗКИХ!!!</a:t>
            </a:r>
          </a:p>
        </p:txBody>
      </p:sp>
    </p:spTree>
    <p:extLst>
      <p:ext uri="{BB962C8B-B14F-4D97-AF65-F5344CB8AC3E}">
        <p14:creationId xmlns:p14="http://schemas.microsoft.com/office/powerpoint/2010/main" val="37054428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825" y="115888"/>
            <a:ext cx="8713788" cy="1512887"/>
          </a:xfrm>
        </p:spPr>
        <p:txBody>
          <a:bodyPr/>
          <a:lstStyle/>
          <a:p>
            <a:pPr marL="320040" indent="-32004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Психология детей в дорожном движении</a:t>
            </a:r>
          </a:p>
        </p:txBody>
      </p:sp>
      <p:sp>
        <p:nvSpPr>
          <p:cNvPr id="11267" name="Объект 2"/>
          <p:cNvSpPr>
            <a:spLocks noGrp="1"/>
          </p:cNvSpPr>
          <p:nvPr>
            <p:ph sz="quarter" idx="4294967295"/>
          </p:nvPr>
        </p:nvSpPr>
        <p:spPr>
          <a:xfrm>
            <a:off x="179388" y="1628775"/>
            <a:ext cx="5338762" cy="4924425"/>
          </a:xfrm>
          <a:prstGeom prst="rect">
            <a:avLst/>
          </a:prstGeo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ru-RU" altLang="ru-RU" sz="360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Ребёнок – физически и психологически не в силах полно воспринимать, а значит, и анализировать ситуацию дороги и учитывать возникающие опасности</a:t>
            </a:r>
            <a:r>
              <a:rPr lang="ru-RU" altLang="ru-RU" sz="360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3794" name="Picture 2" descr="C:\Users\USER\Desktop\74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1844824"/>
            <a:ext cx="3485613" cy="3816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506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ъект 2"/>
          <p:cNvSpPr>
            <a:spLocks noGrp="1"/>
          </p:cNvSpPr>
          <p:nvPr>
            <p:ph sz="quarter" idx="4294967295"/>
          </p:nvPr>
        </p:nvSpPr>
        <p:spPr>
          <a:xfrm>
            <a:off x="179388" y="188913"/>
            <a:ext cx="5688012" cy="6553200"/>
          </a:xfrm>
          <a:prstGeom prst="rect">
            <a:avLst/>
          </a:prstGeo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altLang="ru-RU" sz="2000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20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Обзор ребенком </a:t>
            </a:r>
            <a:r>
              <a:rPr lang="ru-RU" alt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окружающей обстановки ограничен его ростом.</a:t>
            </a: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altLang="ru-RU" sz="20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2. Ребёнок не </a:t>
            </a:r>
            <a:r>
              <a:rPr lang="ru-RU" alt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всегда способен понимать символику дорожных знаков.</a:t>
            </a: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altLang="ru-RU" sz="20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3. Трудность </a:t>
            </a:r>
            <a:r>
              <a:rPr lang="ru-RU" alt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идентификации (различия) звуковых сигналов.</a:t>
            </a: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altLang="ru-RU" sz="20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4. Интеллектуальные </a:t>
            </a:r>
            <a:r>
              <a:rPr lang="ru-RU" alt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функции формируются постепенно.</a:t>
            </a: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altLang="ru-RU" sz="20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5. Поле зрения </a:t>
            </a:r>
            <a:r>
              <a:rPr lang="ru-RU" alt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30% меньше, чем у взрослых</a:t>
            </a: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altLang="ru-RU" sz="20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6. 54% детей четырех </a:t>
            </a:r>
            <a:r>
              <a:rPr lang="ru-RU" alt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лет, 45% пяти лет и 32% шести лет уверены в возможности мгновенной остановки автомобиля в случае опасности.</a:t>
            </a: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altLang="ru-RU" sz="20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7. Дети иначе </a:t>
            </a:r>
            <a:r>
              <a:rPr lang="ru-RU" alt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переходят дорогу, чем взрослые.</a:t>
            </a: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altLang="ru-RU" sz="20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8. Детям трудно </a:t>
            </a:r>
            <a:r>
              <a:rPr lang="ru-RU" alt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одновременно совершать переход и осуществлять наблюдение со стороны, следовательно фактор риска возрастает.</a:t>
            </a: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altLang="ru-RU" sz="20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9. 50% матерей </a:t>
            </a:r>
            <a:r>
              <a:rPr lang="ru-RU" alt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считают, что их 5-6ие дети могут самостоятельно переходить улицу с интенсивным движением.</a:t>
            </a:r>
          </a:p>
        </p:txBody>
      </p:sp>
      <p:pic>
        <p:nvPicPr>
          <p:cNvPr id="27650" name="Picture 2" descr="C:\Users\USER\Desktop\deti-peshekhod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19" y="404664"/>
            <a:ext cx="3353649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1" name="Picture 3" descr="C:\Users\USER\Desktop\car-to-x-bmw-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778522"/>
            <a:ext cx="3353649" cy="25968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20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250825" y="404813"/>
            <a:ext cx="4897438" cy="6264275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2000" b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На детей большое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влияние оказывают эмоции (радость, удивление, интерес).</a:t>
            </a: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2000" b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Привычка выбегать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из-за предмета, мешающего обзору.</a:t>
            </a: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2000" b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Привычка отступить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отшатнуться, отпрыгнуть, не поглядев заранее назад.</a:t>
            </a: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2000" b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 Влияние окружения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2000" b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 Чрезмерная подвижность детей.</a:t>
            </a: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2000" b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15. На улице с интенсивным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движением, испытывают страх.</a:t>
            </a: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2000" b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16. Каждая пропущенная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машина – трудная победа над своим желанием не ждать и перебежать улицу.</a:t>
            </a: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2000" b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 Не могут определить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скорость и габариты автомобиля.</a:t>
            </a: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2000" b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18. Вырывается из рук взрослых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None/>
              <a:defRPr/>
            </a:pPr>
            <a:r>
              <a:rPr lang="ru-RU" sz="2000" b="1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19. Подражание взрослым.</a:t>
            </a:r>
          </a:p>
          <a:p>
            <a:pPr marL="457200" indent="-457200" eaLnBrk="1" fontAlgn="auto" hangingPunct="1">
              <a:buClr>
                <a:schemeClr val="accent6">
                  <a:lumMod val="75000"/>
                </a:schemeClr>
              </a:buClr>
              <a:buFont typeface="Wingdings" pitchFamily="2" charset="2"/>
              <a:buAutoNum type="arabicPeriod" startAt="14"/>
              <a:defRPr/>
            </a:pP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674" name="Picture 2" descr="C:\Users\USER\Desktop\068_37_20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9336"/>
            <a:ext cx="3069341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5" name="Picture 3" descr="C:\Users\USER\Desktop\p0712180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402" y="2439227"/>
            <a:ext cx="3096344" cy="22139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6022975" y="2541588"/>
            <a:ext cx="2879725" cy="19669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6022975" y="2541588"/>
            <a:ext cx="2846388" cy="20494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70" name="Picture 6" descr="C:\Users\USER\Desktop\depositphotos_19665977-Imptatient-Boy-with-his-Famil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757891"/>
            <a:ext cx="3240360" cy="20882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23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611188" y="188913"/>
            <a:ext cx="7920037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36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Важно знать что могут сами дети: 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81000" y="1052513"/>
            <a:ext cx="8280400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НАЧИНАЯ с 3-4 лет</a:t>
            </a:r>
          </a:p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ru-RU" alt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ребёнок </a:t>
            </a:r>
            <a:r>
              <a:rPr lang="ru-RU" alt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может отличить движущуюся машину от стоящей на месте. О тормозном пути он ещё представления не имеет. Он уверен, что машина может остановиться мгновенно</a:t>
            </a:r>
            <a:r>
              <a:rPr lang="ru-RU" alt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ru-RU" alt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НАЧИНАЯ с 6 лет</a:t>
            </a:r>
          </a:p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ru-RU" alt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ребёнок всё ещё имеет довольно ограниченный угол зрения: боковым зрением он видит примерно две трети того, что видят взрослые;</a:t>
            </a:r>
          </a:p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ru-RU" alt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большинство детей не сумеют определить, что движется быстрее: велосипед или спортивная машина;</a:t>
            </a:r>
          </a:p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ru-RU" alt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они ещё не умеют правильно распределять внимание и отделять существенное от незначительного. Мяч катящийся по проезжей части, может занять всё их внимание</a:t>
            </a:r>
            <a:r>
              <a:rPr lang="ru-RU" alt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ru-RU" alt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ЛИШЬ НАЧИНАЯ с 7 </a:t>
            </a:r>
            <a:r>
              <a:rPr lang="ru-RU" alt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лет</a:t>
            </a:r>
            <a:endParaRPr lang="ru-RU" alt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ru-RU" alt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altLang="ru-RU" sz="20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могут более уверенно отличить правую сторону дороги от левой.</a:t>
            </a:r>
          </a:p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endParaRPr lang="ru-RU" alt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endParaRPr lang="ru-RU" alt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35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mph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1.5" calcmode="lin" valueType="num">
                                      <p:cBhvr override="childStyle">
                                        <p:cTn id="10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" presetID="4" presetClass="emph" presetSubtype="2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to="0.9" calcmode="lin" valueType="num">
                                      <p:cBhvr override="childStyle">
                                        <p:cTn id="13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  <p:bldP spid="11268" grpId="1"/>
      <p:bldP spid="11268" grpId="2"/>
      <p:bldP spid="112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0" y="11113"/>
            <a:ext cx="5126038" cy="674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 b="1">
                <a:solidFill>
                  <a:schemeClr val="tx2"/>
                </a:solidFill>
                <a:latin typeface="Verdana" pitchFamily="34" charset="0"/>
              </a:rPr>
              <a:t>НАЧИНАЯ с </a:t>
            </a:r>
            <a:r>
              <a:rPr lang="ru-RU" altLang="ru-RU" sz="3200" b="1">
                <a:solidFill>
                  <a:schemeClr val="tx2"/>
                </a:solidFill>
                <a:latin typeface="Verdana" pitchFamily="34" charset="0"/>
              </a:rPr>
              <a:t>8</a:t>
            </a:r>
            <a:r>
              <a:rPr lang="ru-RU" altLang="ru-RU" sz="1800" b="1">
                <a:solidFill>
                  <a:schemeClr val="tx2"/>
                </a:solidFill>
                <a:latin typeface="Verdana" pitchFamily="34" charset="0"/>
              </a:rPr>
              <a:t> лет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18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ru-RU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дети уже могут реагировать мгновенно, то есть тут же останавливаться на оклик;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они уже наполовину опытные пешеходы;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они развивают основные навыки езды на велосипеде. Теперь они постепенно учатся объезжать препятствия, делать крутые повороты;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они могут определить, откуда доносится шум;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они учатся понимать связь между величиной предмета, его удалённостью и временем. Они усваивают, что автомобиль кажется тем больше, чем ближе он находится;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они могут отказываться от начатого действия, то есть, ступив на проезжую часть, вновь вернуться на тротуар;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но они по прежнему не могут распознавать чреватые опасностью ситуации.</a:t>
            </a:r>
          </a:p>
        </p:txBody>
      </p:sp>
      <p:pic>
        <p:nvPicPr>
          <p:cNvPr id="14341" name="Picture 5" descr="16746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43" b="3833"/>
          <a:stretch/>
        </p:blipFill>
        <p:spPr bwMode="auto">
          <a:xfrm>
            <a:off x="5148263" y="332656"/>
            <a:ext cx="3852243" cy="33754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C:\Users\USER\Desktop\566e229940055_eyJ3Ijo1NjF9_previe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2" y="3789039"/>
            <a:ext cx="3852243" cy="30243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57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260"/>
                            </p:stCondLst>
                            <p:childTnLst>
                              <p:par>
                                <p:cTn id="2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4620"/>
                            </p:stCondLst>
                            <p:childTnLst>
                              <p:par>
                                <p:cTn id="2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43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100"/>
                            </p:stCondLst>
                            <p:childTnLst>
                              <p:par>
                                <p:cTn id="3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43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700"/>
                            </p:stCondLst>
                            <p:childTnLst>
                              <p:par>
                                <p:cTn id="38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143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6100"/>
                            </p:stCondLst>
                            <p:childTnLst>
                              <p:par>
                                <p:cTn id="4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143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9860"/>
                            </p:stCondLst>
                            <p:childTnLst>
                              <p:par>
                                <p:cTn id="50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14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14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143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225159" y="188640"/>
            <a:ext cx="8739329" cy="1512168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altLang="ru-RU" sz="2800" dirty="0" smtClean="0">
                <a:latin typeface="Arial Black" pitchFamily="34" charset="0"/>
              </a:rPr>
              <a:t>Важно чтобы родители были примером для детей в соблюдении правил дорожного движения</a:t>
            </a:r>
            <a:endParaRPr lang="ru-RU" altLang="ru-RU" sz="4000" dirty="0" smtClean="0"/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250825" y="2205038"/>
            <a:ext cx="4752975" cy="397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400">
                <a:solidFill>
                  <a:schemeClr val="tx1"/>
                </a:solidFill>
                <a:latin typeface="Arial Black" pitchFamily="34" charset="0"/>
              </a:rPr>
              <a:t>- </a:t>
            </a:r>
            <a:r>
              <a:rPr lang="ru-RU" altLang="ru-RU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спешите, переходите дорогу размеренным шагом.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Выходя на проезжую часть дороги, прекратите разговаривать - ребёнок должен привыкнуть, что при переходе дороги нужно сосредоточиться.</a:t>
            </a:r>
          </a:p>
        </p:txBody>
      </p:sp>
      <p:pic>
        <p:nvPicPr>
          <p:cNvPr id="15366" name="Picture 6" descr="1315465619_vozmi-rebenka-za-ruk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2060575"/>
            <a:ext cx="3529012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078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5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95288" y="333375"/>
            <a:ext cx="8208962" cy="222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schemeClr val="tx1"/>
                </a:solidFill>
                <a:latin typeface="Verdana" pitchFamily="34" charset="0"/>
              </a:rPr>
              <a:t>- Не переходите дорогу на красный или жёлтый сигнал светофора.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schemeClr val="tx1"/>
                </a:solidFill>
                <a:latin typeface="Verdana" pitchFamily="34" charset="0"/>
              </a:rPr>
              <a:t>- Переходите дорогу только в местах, обозначенных дорожным знаком "Пешеходный переход".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ru-RU" altLang="ru-RU" sz="2000" b="1">
                <a:solidFill>
                  <a:schemeClr val="tx1"/>
                </a:solidFill>
                <a:latin typeface="Verdana" pitchFamily="34" charset="0"/>
              </a:rPr>
              <a:t>- Из автобуса, троллейбуса, трамвая, такси выходите первыми. В противном случае ребёнок может упасть или побежать на проезжую часть дороги.</a:t>
            </a:r>
          </a:p>
        </p:txBody>
      </p:sp>
      <p:pic>
        <p:nvPicPr>
          <p:cNvPr id="17415" name="Picture 7" descr="2_9414629629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769" y="2852936"/>
            <a:ext cx="4320480" cy="38219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USER\Desktop\v_abakane_pensionerku_sbili_na_peshehodnom_perehod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014663"/>
            <a:ext cx="3505200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461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9456</TotalTime>
  <Words>1357</Words>
  <Application>Microsoft Office PowerPoint</Application>
  <PresentationFormat>Экран (4:3)</PresentationFormat>
  <Paragraphs>141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Профилактика детского  дорожно-транспортного травматизма  в период каникул.</vt:lpstr>
      <vt:lpstr>Психология детей в дорожном движении</vt:lpstr>
      <vt:lpstr>Презентация PowerPoint</vt:lpstr>
      <vt:lpstr>Презентация PowerPoint</vt:lpstr>
      <vt:lpstr>Презентация PowerPoint</vt:lpstr>
      <vt:lpstr>Презентация PowerPoint</vt:lpstr>
      <vt:lpstr>Важно чтобы родители были примером для детей в соблюдении правил дорожного движения</vt:lpstr>
      <vt:lpstr>Презентация PowerPoint</vt:lpstr>
      <vt:lpstr>Презентация PowerPoint</vt:lpstr>
      <vt:lpstr>Презентация PowerPoint</vt:lpstr>
      <vt:lpstr>СОБЛЮДАТЬ ПРАВИЛА НЕОБХОДИМО И В АВТОМОБИЛЕ </vt:lpstr>
      <vt:lpstr>Для чего необходимо детское автомобильное кресло?  </vt:lpstr>
      <vt:lpstr>Презентация PowerPoint</vt:lpstr>
      <vt:lpstr>Где лучше всего устанавливать детское автокресло? </vt:lpstr>
      <vt:lpstr>Нужны ли права для управления скутера?</vt:lpstr>
      <vt:lpstr>Водитель механического транспортного средства обязан:</vt:lpstr>
      <vt:lpstr>Водителю скутера</vt:lpstr>
      <vt:lpstr>Уважаемые родители!!!</vt:lpstr>
      <vt:lpstr>Велосипеды</vt:lpstr>
      <vt:lpstr>Правила дорожного движения  для велосипедистов </vt:lpstr>
      <vt:lpstr>Принципы безопасности при езде на велосипеде</vt:lpstr>
      <vt:lpstr>Ребенок раз и навсегда должен уяснить:</vt:lpstr>
      <vt:lpstr>Катафоты (фликеры) для велосипедистов и для пешеходов!</vt:lpstr>
      <vt:lpstr>МЫ МОЖЕМ</vt:lpstr>
      <vt:lpstr>ПОМНИТЕ, ДОРОГИЕ РОДИТЕЛИ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Общешкольное родительское собрание</dc:title>
  <dc:creator>user</dc:creator>
  <cp:lastModifiedBy>lycey</cp:lastModifiedBy>
  <cp:revision>13</cp:revision>
  <dcterms:created xsi:type="dcterms:W3CDTF">2017-05-19T09:46:02Z</dcterms:created>
  <dcterms:modified xsi:type="dcterms:W3CDTF">2020-02-27T08:07:55Z</dcterms:modified>
</cp:coreProperties>
</file>