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343" r:id="rId2"/>
    <p:sldId id="344" r:id="rId3"/>
    <p:sldId id="350" r:id="rId4"/>
    <p:sldId id="351" r:id="rId5"/>
    <p:sldId id="345" r:id="rId6"/>
    <p:sldId id="357" r:id="rId7"/>
    <p:sldId id="358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62F8725-AA6D-434F-BE8C-75DB3F728673}">
          <p14:sldIdLst>
            <p14:sldId id="343"/>
            <p14:sldId id="344"/>
            <p14:sldId id="350"/>
            <p14:sldId id="351"/>
            <p14:sldId id="345"/>
            <p14:sldId id="357"/>
            <p14:sldId id="35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7E1B"/>
    <a:srgbClr val="F37F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79" autoAdjust="0"/>
    <p:restoredTop sz="86434" autoAdjust="0"/>
  </p:normalViewPr>
  <p:slideViewPr>
    <p:cSldViewPr>
      <p:cViewPr varScale="1">
        <p:scale>
          <a:sx n="65" d="100"/>
          <a:sy n="65" d="100"/>
        </p:scale>
        <p:origin x="1008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69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9CF592-2E94-42AC-9C38-09D7291B91AD}" type="datetimeFigureOut">
              <a:rPr lang="ru-RU" smtClean="0"/>
              <a:pPr/>
              <a:t>17.02.2026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14D339-A3CE-4DEE-A43A-B23B6240A87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1215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FAA116-E84E-47B3-B602-1707522DA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>
            <a:normAutofit fontScale="90000"/>
          </a:bodyPr>
          <a:lstStyle/>
          <a:p>
            <a:br>
              <a:rPr lang="ru-RU" sz="3100" dirty="0"/>
            </a:br>
            <a:br>
              <a:rPr lang="ru-RU" sz="3100" dirty="0"/>
            </a:br>
            <a:br>
              <a:rPr lang="ru-RU" sz="3100" dirty="0"/>
            </a:br>
            <a:r>
              <a:rPr lang="ru-RU" sz="3100" b="1" dirty="0">
                <a:solidFill>
                  <a:schemeClr val="tx2"/>
                </a:solidFill>
              </a:rPr>
              <a:t>Муниципальный Фестиваль-конкурс </a:t>
            </a:r>
            <a:br>
              <a:rPr lang="ru-RU" sz="3100" b="1" dirty="0">
                <a:solidFill>
                  <a:schemeClr val="tx2"/>
                </a:solidFill>
              </a:rPr>
            </a:br>
            <a:r>
              <a:rPr lang="ru-RU" sz="3100" b="1" dirty="0">
                <a:solidFill>
                  <a:schemeClr val="tx2"/>
                </a:solidFill>
              </a:rPr>
              <a:t>«ПРОСТОРЫ РЕЧИ» </a:t>
            </a:r>
            <a:br>
              <a:rPr lang="ru-RU" sz="3100" b="1" dirty="0">
                <a:solidFill>
                  <a:schemeClr val="tx2"/>
                </a:solidFill>
              </a:rPr>
            </a:br>
            <a:br>
              <a:rPr lang="ru-RU" b="1" dirty="0">
                <a:solidFill>
                  <a:schemeClr val="tx2"/>
                </a:solidFill>
              </a:rPr>
            </a:b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4A43A3-67C3-4ED8-97BE-8420757D95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/>
              <a:t>       </a:t>
            </a:r>
            <a:r>
              <a:rPr lang="ru-RU" sz="2000" dirty="0"/>
              <a:t>МУНИЦИПАЛЬНОЕ  АВТОНОМНОЕ  ОБРАЗОВАТЕЛЬНОЕ УЧРЕЖДЕНИЕ</a:t>
            </a:r>
            <a:br>
              <a:rPr lang="ru-RU" sz="2200" dirty="0"/>
            </a:br>
            <a:r>
              <a:rPr lang="ru-RU" sz="2200" dirty="0"/>
              <a:t>                                          ЛИЦЕЙ  № 180 «ПОЛИФОРУМ» </a:t>
            </a:r>
            <a:br>
              <a:rPr lang="ru-RU" sz="2200" dirty="0"/>
            </a:br>
            <a:r>
              <a:rPr lang="ru-RU" sz="2200" dirty="0"/>
              <a:t>                                               </a:t>
            </a:r>
            <a:r>
              <a:rPr lang="ru-RU" sz="2400" dirty="0"/>
              <a:t>дошкольное отделение</a:t>
            </a:r>
          </a:p>
          <a:p>
            <a:pPr marL="0" indent="0">
              <a:buNone/>
            </a:pPr>
            <a:r>
              <a:rPr lang="ru-RU" sz="2000" dirty="0"/>
              <a:t>                                                           </a:t>
            </a:r>
            <a:r>
              <a:rPr lang="ru-RU" sz="2000" dirty="0" err="1"/>
              <a:t>г.Екатеринбург</a:t>
            </a:r>
            <a:endParaRPr lang="ru-RU" sz="2000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                  </a:t>
            </a:r>
            <a:r>
              <a:rPr lang="ru-RU" b="1" dirty="0"/>
              <a:t>МЕТОДИЧЕСКАЯ РАЗРАБОТКА</a:t>
            </a:r>
            <a:endParaRPr lang="ru-RU" b="1" dirty="0">
              <a:solidFill>
                <a:srgbClr val="92D050"/>
              </a:solidFill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ru-RU" sz="3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«Автоматизация звука [Р] на пять </a:t>
            </a:r>
          </a:p>
          <a:p>
            <a:pPr marL="0" indent="0">
              <a:buNone/>
            </a:pPr>
            <a:r>
              <a:rPr lang="ru-RU" sz="3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с использованием комплекса упражнений и     </a:t>
            </a:r>
          </a:p>
          <a:p>
            <a:pPr marL="0" indent="0">
              <a:buNone/>
            </a:pPr>
            <a:r>
              <a:rPr lang="ru-RU" sz="3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игровых ситуаций пяти  специалистов ДОУ</a:t>
            </a:r>
          </a:p>
          <a:p>
            <a:pPr marL="0" indent="0">
              <a:buNone/>
            </a:pPr>
            <a:r>
              <a:rPr lang="ru-RU" sz="3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для качественной реализации </a:t>
            </a:r>
          </a:p>
          <a:p>
            <a:pPr marL="0" indent="0">
              <a:buNone/>
            </a:pPr>
            <a:r>
              <a:rPr lang="ru-RU" sz="3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пяти  образовательных областей  ДО»</a:t>
            </a:r>
          </a:p>
          <a:p>
            <a:pPr marL="0" indent="0">
              <a:buNone/>
            </a:pPr>
            <a:endParaRPr lang="ru-RU" dirty="0">
              <a:solidFill>
                <a:srgbClr val="92D05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9803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B092BC-CEF7-4FFC-A71C-E561991E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4030"/>
            <a:ext cx="8229600" cy="581673"/>
          </a:xfrm>
        </p:spPr>
        <p:txBody>
          <a:bodyPr>
            <a:normAutofit fontScale="90000"/>
          </a:bodyPr>
          <a:lstStyle/>
          <a:p>
            <a:r>
              <a:rPr lang="ru-RU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 «Партнёры детской речи». Разработчики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E11C028-E4F4-4CE3-A69B-C61891235D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93" y="836712"/>
            <a:ext cx="8568952" cy="6021288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E45355D-4079-491A-B4B8-409C578976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938645"/>
            <a:ext cx="1335270" cy="173166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B4901C-C343-4FE7-8105-11CE1C4956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76" y="2839855"/>
            <a:ext cx="1335269" cy="17316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6BDF41C-D929-4D70-A1E0-E7F238704DC4}"/>
              </a:ext>
            </a:extLst>
          </p:cNvPr>
          <p:cNvSpPr txBox="1"/>
          <p:nvPr/>
        </p:nvSpPr>
        <p:spPr>
          <a:xfrm>
            <a:off x="4644008" y="5760575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Учитель-логопед Кузьминых Е.Л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1A6D1E-E7EC-46D5-A433-7F1B90110B1A}"/>
              </a:ext>
            </a:extLst>
          </p:cNvPr>
          <p:cNvSpPr txBox="1"/>
          <p:nvPr/>
        </p:nvSpPr>
        <p:spPr>
          <a:xfrm>
            <a:off x="1187624" y="4571521"/>
            <a:ext cx="11012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Педагог-психолог </a:t>
            </a:r>
            <a:r>
              <a:rPr lang="ru-RU" dirty="0" err="1"/>
              <a:t>Гуц</a:t>
            </a:r>
            <a:r>
              <a:rPr lang="ru-RU" dirty="0"/>
              <a:t> Н.В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AA457D8-D360-4945-9D68-C523F19931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206" y="980728"/>
            <a:ext cx="1257018" cy="167696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2A0360B-5CE3-4F35-B7BA-DBDE5723722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980728"/>
            <a:ext cx="1071898" cy="149633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9402FA2-B02C-48FF-A8BF-375B8596A70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955" y="3089199"/>
            <a:ext cx="1189501" cy="158600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2F5C9F7-5855-421F-A570-434EE17BE272}"/>
              </a:ext>
            </a:extLst>
          </p:cNvPr>
          <p:cNvSpPr txBox="1"/>
          <p:nvPr/>
        </p:nvSpPr>
        <p:spPr>
          <a:xfrm>
            <a:off x="7020272" y="4571521"/>
            <a:ext cx="16665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Инструктор по физкультуре Примак Л.А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F5E03F-9A94-4A42-88AC-1A31D4E9671F}"/>
              </a:ext>
            </a:extLst>
          </p:cNvPr>
          <p:cNvSpPr txBox="1"/>
          <p:nvPr/>
        </p:nvSpPr>
        <p:spPr>
          <a:xfrm>
            <a:off x="2191837" y="2633129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Воспитатель </a:t>
            </a:r>
          </a:p>
          <a:p>
            <a:r>
              <a:rPr lang="ru-RU" dirty="0" err="1"/>
              <a:t>Новосёлова</a:t>
            </a:r>
            <a:r>
              <a:rPr lang="ru-RU" dirty="0"/>
              <a:t> Г.С.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D81D96-EF70-4BCB-914F-7F4A5BEA4C09}"/>
              </a:ext>
            </a:extLst>
          </p:cNvPr>
          <p:cNvSpPr txBox="1"/>
          <p:nvPr/>
        </p:nvSpPr>
        <p:spPr>
          <a:xfrm>
            <a:off x="5121350" y="2865256"/>
            <a:ext cx="2835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Муз. руководитель Морозова Ю.В</a:t>
            </a:r>
          </a:p>
        </p:txBody>
      </p:sp>
    </p:spTree>
    <p:extLst>
      <p:ext uri="{BB962C8B-B14F-4D97-AF65-F5344CB8AC3E}">
        <p14:creationId xmlns:p14="http://schemas.microsoft.com/office/powerpoint/2010/main" val="37897044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ACEA2A-8E5F-4227-BF61-CFD69F646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5560"/>
            <a:ext cx="8229600" cy="2185328"/>
          </a:xfrm>
        </p:spPr>
        <p:txBody>
          <a:bodyPr>
            <a:normAutofit fontScale="90000"/>
          </a:bodyPr>
          <a:lstStyle/>
          <a:p>
            <a:pPr algn="l"/>
            <a:r>
              <a:rPr lang="ru-RU" sz="3200" dirty="0"/>
              <a:t>               </a:t>
            </a:r>
            <a:r>
              <a:rPr lang="ru-RU" sz="31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Новизна методической разработки 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наполнении содержания образовательных областей упражнениями и игровыми ситуациями  5-тью  специалистами в рамках общей для всех лексической темы, в спиралевидной форме организации образовательного процесса;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-в создании оптимальных условий для комплексной помощи детям с речевыми нарушениями: единство действий, педагогическая поддержка,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ресурсирование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компенсаторных возможностей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C45F228F-3C47-406C-A54A-F7BDF410D0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32" r="3333"/>
          <a:stretch/>
        </p:blipFill>
        <p:spPr>
          <a:xfrm>
            <a:off x="683568" y="2852936"/>
            <a:ext cx="3950096" cy="376950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106842-CCC3-429E-9650-E04D31B26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2506582"/>
            <a:ext cx="3744416" cy="387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8365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49A7DA-5E61-4130-8E46-441FCC9EC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образовательных областей для расширения Пространства Речи 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1A4A1A1D-A6B6-4731-AB36-03CBE6F308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1560" y="1124744"/>
            <a:ext cx="7920879" cy="545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4637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6D38D0-C3CA-4039-B9D1-A52871AEE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9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ЦЕЛИ. ЗАДАЧИ.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28DB797-2F8F-451A-B8D7-13DDFECA4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31838"/>
            <a:ext cx="8229600" cy="5394326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sz="31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</a:p>
          <a:p>
            <a:pPr marL="0" indent="0">
              <a:buNone/>
            </a:pPr>
            <a:r>
              <a:rPr lang="ru-RU" sz="31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обобщение  опыта профессионального мастерства по Автоматизации звука </a:t>
            </a:r>
            <a:r>
              <a:rPr lang="en-US" sz="31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31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en-US" sz="31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31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дошкольников в эффективном  взаимодействии 5  специалистов в формате спиральной последовательности соответственно 5-ти образовательным областям.</a:t>
            </a:r>
          </a:p>
          <a:p>
            <a:pPr marL="0" indent="0">
              <a:buNone/>
            </a:pPr>
            <a:endParaRPr lang="ru-RU" sz="31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1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</a:p>
          <a:p>
            <a:pPr marL="0" indent="0">
              <a:buNone/>
            </a:pPr>
            <a:r>
              <a:rPr lang="ru-RU" sz="31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1)	организовать коррекционно-образовательный процесс с единстве  5 специалистов (учителя-логопеда, психолога, музыкального руководителя, воспитателя и инструктора по физической культуре);</a:t>
            </a:r>
          </a:p>
          <a:p>
            <a:pPr marL="0" indent="0">
              <a:buNone/>
            </a:pPr>
            <a:r>
              <a:rPr lang="ru-RU" sz="31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2)	показать разнообразность и целесообразность использования методов и методических приёмов по определённой лексической теме на разных занятиях;</a:t>
            </a:r>
          </a:p>
          <a:p>
            <a:pPr marL="0" indent="0">
              <a:buNone/>
            </a:pPr>
            <a:r>
              <a:rPr lang="ru-RU" sz="31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3)	продемонстрировать результативность включения всех специалистов для создания комплексных условий помощи детям с речевыми нарушениями;</a:t>
            </a:r>
          </a:p>
          <a:p>
            <a:pPr marL="0" indent="0">
              <a:buNone/>
            </a:pPr>
            <a:r>
              <a:rPr lang="ru-RU" sz="31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4) создать условия взаимодействия всех специалистов для содержательного наполнения образовательного маршрута каждого ребёнка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21859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20F90E-2F2E-468F-ACAE-E728585A5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826" y="328567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Пространство речи лицея №180. </a:t>
            </a:r>
            <a:r>
              <a:rPr lang="ru-RU" sz="32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См. Приложение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993FBA-9C6B-4EA1-AE00-F72787080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484784"/>
            <a:ext cx="1997038" cy="216023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3F33067-68AF-475B-BDD0-2CC9BD47BA28}"/>
              </a:ext>
            </a:extLst>
          </p:cNvPr>
          <p:cNvSpPr/>
          <p:nvPr/>
        </p:nvSpPr>
        <p:spPr>
          <a:xfrm>
            <a:off x="326867" y="812521"/>
            <a:ext cx="2300917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Воспитатель.</a:t>
            </a:r>
            <a:r>
              <a:rPr lang="ru-RU" sz="1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коммуникация:</a:t>
            </a:r>
            <a:b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Окружающий мир –Я – Семья</a:t>
            </a:r>
            <a:endParaRPr lang="ru-RU" sz="1100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3575B7F-9EDF-4C90-B687-E7C81082E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255" y="3899781"/>
            <a:ext cx="1832195" cy="2094658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B606321-6E2A-4497-BD8D-9E1B990B4934}"/>
              </a:ext>
            </a:extLst>
          </p:cNvPr>
          <p:cNvSpPr/>
          <p:nvPr/>
        </p:nvSpPr>
        <p:spPr>
          <a:xfrm>
            <a:off x="5292080" y="6141125"/>
            <a:ext cx="34163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Музыкальный руководитель. 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Ритмы-Вокал-Слух</a:t>
            </a:r>
            <a:endParaRPr lang="ru-RU" sz="160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AD51C10-93EA-47CC-AAD8-9426814EB7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120" y="3733641"/>
            <a:ext cx="1885055" cy="2376264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3CAC9DE-AED6-463F-9DED-464EF4BF537E}"/>
              </a:ext>
            </a:extLst>
          </p:cNvPr>
          <p:cNvSpPr/>
          <p:nvPr/>
        </p:nvSpPr>
        <p:spPr>
          <a:xfrm>
            <a:off x="295073" y="6270530"/>
            <a:ext cx="348483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Инструктор по физической культуре.</a:t>
            </a:r>
            <a:r>
              <a:rPr lang="ru-RU" sz="1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1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Динамика-Сила-Координация</a:t>
            </a:r>
            <a:endParaRPr lang="ru-RU" sz="1100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18B866E-5EE1-4B8E-9B2F-47ED911E11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2685" y="1484783"/>
            <a:ext cx="1832195" cy="2268312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F03BE18-F436-4ACC-9D0A-F330AEF632F6}"/>
              </a:ext>
            </a:extLst>
          </p:cNvPr>
          <p:cNvSpPr/>
          <p:nvPr/>
        </p:nvSpPr>
        <p:spPr>
          <a:xfrm>
            <a:off x="6871687" y="819391"/>
            <a:ext cx="1945446" cy="5001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-  психолог. </a:t>
            </a:r>
          </a:p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Мир-Дружба-Договор</a:t>
            </a:r>
            <a:endParaRPr lang="ru-RU" sz="1050" b="1" dirty="0"/>
          </a:p>
        </p:txBody>
      </p:sp>
      <p:pic>
        <p:nvPicPr>
          <p:cNvPr id="19" name="Объект 18">
            <a:extLst>
              <a:ext uri="{FF2B5EF4-FFF2-40B4-BE49-F238E27FC236}">
                <a16:creationId xmlns:a16="http://schemas.microsoft.com/office/drawing/2014/main" id="{4FC0624A-CCC4-4137-BD93-86BD463D8B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2581196" y="1696394"/>
            <a:ext cx="1999000" cy="290116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F3E7EFC-B742-43D2-9EEC-B9B42958B7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6626" y="2924944"/>
            <a:ext cx="1999000" cy="2592175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46793348-04CF-4EAB-98A6-4A70A3369C5A}"/>
              </a:ext>
            </a:extLst>
          </p:cNvPr>
          <p:cNvSpPr/>
          <p:nvPr/>
        </p:nvSpPr>
        <p:spPr>
          <a:xfrm>
            <a:off x="2852004" y="946680"/>
            <a:ext cx="3456384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Учитель-логопед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Фонетика-Лексика-Грамматика</a:t>
            </a:r>
            <a:endParaRPr lang="ru-RU" sz="1100" b="1" dirty="0"/>
          </a:p>
        </p:txBody>
      </p:sp>
    </p:spTree>
    <p:extLst>
      <p:ext uri="{BB962C8B-B14F-4D97-AF65-F5344CB8AC3E}">
        <p14:creationId xmlns:p14="http://schemas.microsoft.com/office/powerpoint/2010/main" val="39213292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173ABF-F753-4BD8-A51D-E68E75AB5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Эффективность и целесообразность консолидации профессиональных возможностей специалистов ДОУ для обеспечения расширения Пространства Речи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11E4B0-232C-4D45-898A-2F0AF819CB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Представленный методический материал освещался  на Международном конкурсе «Звёзды логопедии 2025», на IX Областном Фестивале логопедических идей «Главней всего речь в нашем доме» в 2025 году</a:t>
            </a:r>
          </a:p>
          <a:p>
            <a:pPr marL="0" indent="0" algn="just">
              <a:buNone/>
            </a:pP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Использование методических рекомендаций по реализации  практических заданий и упражнений позволяет повысить  качество речевого развития и коммуникативного воспитания дошкольников  посредством  создания оптимальной организационной структуры образовательного процесса, приближенной к естественным </a:t>
            </a:r>
            <a:r>
              <a:rPr lang="ru-RU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-физиологическим  особенностям восприятия и усваивания информации детьми дошкольного возраста</a:t>
            </a:r>
            <a:r>
              <a:rPr lang="ru-RU" i="1" dirty="0">
                <a:solidFill>
                  <a:srgbClr val="002060"/>
                </a:solidFill>
              </a:rPr>
              <a:t>.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266192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1765</TotalTime>
  <Words>408</Words>
  <Application>Microsoft Office PowerPoint</Application>
  <PresentationFormat>Экран (4:3)</PresentationFormat>
  <Paragraphs>40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Arial Black</vt:lpstr>
      <vt:lpstr>Calibri</vt:lpstr>
      <vt:lpstr>Times New Roman</vt:lpstr>
      <vt:lpstr>Тема Office</vt:lpstr>
      <vt:lpstr>   Муниципальный Фестиваль-конкурс  «ПРОСТОРЫ РЕЧИ»   </vt:lpstr>
      <vt:lpstr>Номинация «Партнёры детской речи». Разработчики</vt:lpstr>
      <vt:lpstr>               Новизна методической разработки  -в наполнении содержания образовательных областей упражнениями и игровыми ситуациями  5-тью  специалистами в рамках общей для всех лексической темы, в спиралевидной форме организации образовательного процесса; -в создании оптимальных условий для комплексной помощи детям с речевыми нарушениями: единство действий, педагогическая поддержка, ресурсирование компенсаторных возможностей</vt:lpstr>
      <vt:lpstr>Реализация образовательных областей для расширения Пространства Речи </vt:lpstr>
      <vt:lpstr>ЦЕЛИ. ЗАДАЧИ.</vt:lpstr>
      <vt:lpstr>Пространство речи лицея №180. См. Приложение</vt:lpstr>
      <vt:lpstr>Эффективность и целесообразность консолидации профессиональных возможностей специалистов ДОУ для обеспечения расширения Пространства Речи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пк</dc:creator>
  <cp:lastModifiedBy>Пользователь</cp:lastModifiedBy>
  <cp:revision>173</cp:revision>
  <dcterms:created xsi:type="dcterms:W3CDTF">2014-05-22T06:51:17Z</dcterms:created>
  <dcterms:modified xsi:type="dcterms:W3CDTF">2026-02-17T15:16:20Z</dcterms:modified>
</cp:coreProperties>
</file>