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sldIdLst>
    <p:sldId id="256" r:id="rId2"/>
    <p:sldId id="267" r:id="rId3"/>
    <p:sldId id="268" r:id="rId4"/>
    <p:sldId id="269" r:id="rId5"/>
    <p:sldId id="257" r:id="rId6"/>
    <p:sldId id="258" r:id="rId7"/>
    <p:sldId id="259" r:id="rId8"/>
    <p:sldId id="260" r:id="rId9"/>
    <p:sldId id="386" r:id="rId10"/>
    <p:sldId id="387" r:id="rId11"/>
    <p:sldId id="317" r:id="rId12"/>
    <p:sldId id="368" r:id="rId13"/>
    <p:sldId id="318" r:id="rId14"/>
    <p:sldId id="319" r:id="rId15"/>
    <p:sldId id="316" r:id="rId16"/>
    <p:sldId id="321" r:id="rId17"/>
    <p:sldId id="320" r:id="rId18"/>
    <p:sldId id="323" r:id="rId19"/>
    <p:sldId id="369" r:id="rId20"/>
    <p:sldId id="322" r:id="rId21"/>
    <p:sldId id="324" r:id="rId22"/>
    <p:sldId id="325" r:id="rId23"/>
    <p:sldId id="326" r:id="rId24"/>
    <p:sldId id="327" r:id="rId25"/>
    <p:sldId id="328" r:id="rId26"/>
    <p:sldId id="261" r:id="rId27"/>
    <p:sldId id="370" r:id="rId28"/>
    <p:sldId id="262" r:id="rId29"/>
    <p:sldId id="263" r:id="rId30"/>
    <p:sldId id="371" r:id="rId31"/>
    <p:sldId id="285" r:id="rId32"/>
    <p:sldId id="286" r:id="rId33"/>
    <p:sldId id="288" r:id="rId34"/>
    <p:sldId id="289" r:id="rId35"/>
    <p:sldId id="372" r:id="rId36"/>
    <p:sldId id="291" r:id="rId37"/>
    <p:sldId id="292" r:id="rId38"/>
    <p:sldId id="294" r:id="rId39"/>
    <p:sldId id="301" r:id="rId40"/>
    <p:sldId id="329" r:id="rId41"/>
    <p:sldId id="373" r:id="rId42"/>
    <p:sldId id="330" r:id="rId43"/>
    <p:sldId id="331" r:id="rId44"/>
    <p:sldId id="332" r:id="rId45"/>
    <p:sldId id="384" r:id="rId46"/>
    <p:sldId id="385" r:id="rId47"/>
    <p:sldId id="333" r:id="rId48"/>
    <p:sldId id="367" r:id="rId49"/>
    <p:sldId id="335" r:id="rId50"/>
    <p:sldId id="336" r:id="rId51"/>
    <p:sldId id="337" r:id="rId52"/>
    <p:sldId id="338" r:id="rId53"/>
    <p:sldId id="374" r:id="rId54"/>
    <p:sldId id="339" r:id="rId55"/>
    <p:sldId id="340" r:id="rId56"/>
    <p:sldId id="341" r:id="rId57"/>
    <p:sldId id="342" r:id="rId58"/>
    <p:sldId id="375" r:id="rId59"/>
    <p:sldId id="343" r:id="rId60"/>
    <p:sldId id="344" r:id="rId61"/>
    <p:sldId id="345" r:id="rId62"/>
    <p:sldId id="346" r:id="rId63"/>
    <p:sldId id="376" r:id="rId64"/>
    <p:sldId id="347" r:id="rId65"/>
    <p:sldId id="348" r:id="rId66"/>
    <p:sldId id="349" r:id="rId67"/>
    <p:sldId id="350" r:id="rId68"/>
    <p:sldId id="377" r:id="rId69"/>
    <p:sldId id="351" r:id="rId70"/>
    <p:sldId id="352" r:id="rId71"/>
    <p:sldId id="353" r:id="rId72"/>
    <p:sldId id="354" r:id="rId73"/>
    <p:sldId id="355" r:id="rId74"/>
    <p:sldId id="378" r:id="rId75"/>
    <p:sldId id="356" r:id="rId76"/>
    <p:sldId id="357" r:id="rId77"/>
    <p:sldId id="358" r:id="rId78"/>
    <p:sldId id="359" r:id="rId79"/>
    <p:sldId id="360" r:id="rId80"/>
    <p:sldId id="361" r:id="rId81"/>
    <p:sldId id="379" r:id="rId82"/>
    <p:sldId id="362" r:id="rId83"/>
    <p:sldId id="363" r:id="rId84"/>
    <p:sldId id="365" r:id="rId85"/>
    <p:sldId id="380" r:id="rId86"/>
    <p:sldId id="381" r:id="rId87"/>
    <p:sldId id="382" r:id="rId88"/>
    <p:sldId id="383" r:id="rId89"/>
    <p:sldId id="366" r:id="rId9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2" d="100"/>
          <a:sy n="72" d="100"/>
        </p:scale>
        <p:origin x="-2754" y="-9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b="0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b="0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8079C10-45E8-4558-AFAF-1F300DBA8F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AEFF2-DBC9-4A86-AB02-35EB77FC7C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52B1B-F848-490B-8A10-67AF88DE1C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CD701-D9FC-461F-B41A-3AB7F54554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F0389-E31E-4105-AD36-673E383D3D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b="0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b="0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b="0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b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6E061F-AD33-4EE4-B42B-FEB111C2F2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9010A-9827-46EE-A271-DD423945EA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93D2CAE-511C-4EE3-91C5-F0DF1BE93D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238BD-8BAB-49F7-B60B-1CC4E8B29A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b="0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b="0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A71C40D-5E75-4165-B7C4-DE051DD509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484B274-0D3E-411B-ACC2-DCCD187B1E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 b="0">
              <a:latin typeface="+mn-lt"/>
              <a:cs typeface="+mn-cs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b="0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b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A09A9FD-F9BB-4396-8F07-87D8855046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b="0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b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b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b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 b="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 b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 b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EACB2CA3-6D9A-4AC1-AB02-E7FE3FB5A2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b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33" r:id="rId2"/>
    <p:sldLayoutId id="2147483840" r:id="rId3"/>
    <p:sldLayoutId id="2147483834" r:id="rId4"/>
    <p:sldLayoutId id="2147483841" r:id="rId5"/>
    <p:sldLayoutId id="2147483835" r:id="rId6"/>
    <p:sldLayoutId id="2147483842" r:id="rId7"/>
    <p:sldLayoutId id="2147483843" r:id="rId8"/>
    <p:sldLayoutId id="2147483844" r:id="rId9"/>
    <p:sldLayoutId id="2147483836" r:id="rId10"/>
    <p:sldLayoutId id="2147483837" r:id="rId11"/>
    <p:sldLayoutId id="214748383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0"/>
            <a:ext cx="714375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1563" y="0"/>
            <a:ext cx="7604125" cy="5715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Уральский государственный педагогический университет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0063" y="3857625"/>
            <a:ext cx="8208962" cy="280828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800" b="1" dirty="0">
                <a:latin typeface="Times New Roman" pitchFamily="18" charset="0"/>
                <a:cs typeface="Times New Roman" pitchFamily="18" charset="0"/>
              </a:rPr>
              <a:t>«Организация приёма нормативов Всероссийского физкультурно-спортивного комплекса «Готов к труду и обороне»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Судейство: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1403350" y="2057400"/>
            <a:ext cx="7499350" cy="4800600"/>
          </a:xfrm>
        </p:spPr>
        <p:txBody>
          <a:bodyPr/>
          <a:lstStyle/>
          <a:p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Главный судья</a:t>
            </a:r>
          </a:p>
          <a:p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Помощники судьи</a:t>
            </a:r>
          </a:p>
          <a:p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Секретарь </a:t>
            </a:r>
          </a:p>
        </p:txBody>
      </p:sp>
      <p:pic>
        <p:nvPicPr>
          <p:cNvPr id="17412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Бег на короткие дистанции</a:t>
            </a:r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684213" y="1700213"/>
            <a:ext cx="78486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altLang="ru-RU" sz="2000" b="0">
                <a:latin typeface="Times New Roman" pitchFamily="18" charset="0"/>
              </a:rPr>
              <a:t>Проводится по прямой на любой ровной местности, а на соревнованиях первого уровня - только на беговых дорожках стадионов </a:t>
            </a:r>
          </a:p>
          <a:p>
            <a:pPr>
              <a:buFontTx/>
              <a:buChar char="•"/>
            </a:pPr>
            <a:r>
              <a:rPr lang="ru-RU" altLang="ru-RU" sz="2000" b="0">
                <a:latin typeface="Times New Roman" pitchFamily="18" charset="0"/>
              </a:rPr>
              <a:t>Каждый участник должен бежать по отдельной дорожке шириной 1,25 м </a:t>
            </a:r>
          </a:p>
          <a:p>
            <a:pPr>
              <a:buFontTx/>
              <a:buChar char="•"/>
            </a:pPr>
            <a:r>
              <a:rPr lang="ru-RU" altLang="ru-RU" sz="2000" b="0">
                <a:latin typeface="Times New Roman" pitchFamily="18" charset="0"/>
              </a:rPr>
              <a:t>Дорожки, по которым бегут участники, определяются жеребьевкой, проводимой секретариатом соревнований </a:t>
            </a:r>
          </a:p>
          <a:p>
            <a:pPr>
              <a:buFontTx/>
              <a:buChar char="•"/>
            </a:pPr>
            <a:r>
              <a:rPr lang="ru-RU" altLang="ru-RU" sz="2000" b="0">
                <a:latin typeface="Times New Roman" pitchFamily="18" charset="0"/>
              </a:rPr>
              <a:t>Ширина стартовой линии (50 мм) входит в размер дистанции, а ширина финишной линии - не входит</a:t>
            </a:r>
            <a:r>
              <a:rPr lang="ru-RU" altLang="ru-RU" sz="2000">
                <a:latin typeface="Times New Roman" pitchFamily="18" charset="0"/>
              </a:rPr>
              <a:t> </a:t>
            </a:r>
          </a:p>
          <a:p>
            <a:endParaRPr lang="ru-RU" altLang="ru-RU" sz="20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Содержимое 3" descr="бЕГ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1125538"/>
            <a:ext cx="7462837" cy="49418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385888"/>
            <a:ext cx="8229600" cy="54721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000" smtClean="0"/>
              <a:t>	</a:t>
            </a: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рулетка 50 м,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	стартовые колодки (4 пары соревновательные и 1 	разминочная),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	2 гимнастических скамьи для участников,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	нагрудные номера,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	судейский свисток,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	судейские флажки для отмашки (2 белых и 2 красных), 	радиомегафон,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	стол и стулья для судей,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	«финишки»,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	секундомеры по числу дорожек (плюс 2 запасных),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	протоколы,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	авторучки,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	мел или краска  для разметки беговых дорожек,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	тумбы «Старт, Финиш»,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	финишная лента 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827088" y="404813"/>
            <a:ext cx="73453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b="0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258888" y="404813"/>
            <a:ext cx="72009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32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Материально-техническое обеспечение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Судейство:</a:t>
            </a:r>
            <a:endParaRPr lang="ru-RU" sz="3200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331913" y="2057400"/>
            <a:ext cx="7499350" cy="4800600"/>
          </a:xfrm>
        </p:spPr>
        <p:txBody>
          <a:bodyPr/>
          <a:lstStyle/>
          <a:p>
            <a:pPr eaLnBrk="1" hangingPunct="1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 главный судья по виду испытаний</a:t>
            </a:r>
          </a:p>
          <a:p>
            <a:pPr eaLnBrk="1" hangingPunct="1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 судьи - хронометристы</a:t>
            </a:r>
          </a:p>
          <a:p>
            <a:pPr eaLnBrk="1" hangingPunct="1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 судья - секретарь</a:t>
            </a:r>
          </a:p>
          <a:p>
            <a:pPr eaLnBrk="1" hangingPunct="1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 судья - стартер </a:t>
            </a:r>
          </a:p>
          <a:p>
            <a:pPr eaLnBrk="1" hangingPunct="1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 судья при участниках</a:t>
            </a:r>
          </a:p>
          <a:p>
            <a:pPr eaLnBrk="1" hangingPunct="1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 помощник судьи при участниках – волонтер </a:t>
            </a:r>
          </a:p>
        </p:txBody>
      </p:sp>
      <p:pic>
        <p:nvPicPr>
          <p:cNvPr id="21508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Челночный бег 3х10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idx="1"/>
          </p:nvPr>
        </p:nvSpPr>
        <p:spPr>
          <a:xfrm>
            <a:off x="1331913" y="1844675"/>
            <a:ext cx="749935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Челночный бег проводится на любой ровной площадке с твердым покрытием, обеспечивающим хорошее сцепление с обувью.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На расстоянии 10 м прочерчиваются две параллельные линии – «Старт» и «Финиш».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Участники стартуют с высокого старта.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Участники касаются линии рукой, кроме финишной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Секундомер останавливают в момент пересечения линии «Финиш».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Участники стартуют по 2 человека</a:t>
            </a:r>
            <a:r>
              <a:rPr lang="ru-RU" altLang="ru-RU" sz="200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Материально-техническое обеспечение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	</a:t>
            </a: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ровная нескользкая площадка (18х5м), 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	мел, 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	рулетка 10м, 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	судейский свисток, 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	гимнастическая скамья для участников,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	нагрудные номера, 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	стол и стулья для судей,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	протоколы, 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	авторучки,  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	разметочная лента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Судейство:</a:t>
            </a:r>
            <a:endParaRPr lang="ru-RU" sz="3200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403350" y="2057400"/>
            <a:ext cx="7499350" cy="4800600"/>
          </a:xfrm>
        </p:spPr>
        <p:txBody>
          <a:bodyPr/>
          <a:lstStyle/>
          <a:p>
            <a:pPr eaLnBrk="1" hangingPunct="1"/>
            <a:r>
              <a:rPr lang="ru-RU" altLang="ru-RU" sz="2600" smtClean="0">
                <a:latin typeface="Times New Roman" pitchFamily="18" charset="0"/>
                <a:cs typeface="Times New Roman" pitchFamily="18" charset="0"/>
              </a:rPr>
              <a:t>старший спортивный судья по виду испытаний</a:t>
            </a:r>
          </a:p>
          <a:p>
            <a:pPr eaLnBrk="1" hangingPunct="1"/>
            <a:r>
              <a:rPr lang="ru-RU" altLang="ru-RU" sz="2600" smtClean="0">
                <a:latin typeface="Times New Roman" pitchFamily="18" charset="0"/>
                <a:cs typeface="Times New Roman" pitchFamily="18" charset="0"/>
              </a:rPr>
              <a:t>судья - хронометрист</a:t>
            </a:r>
          </a:p>
          <a:p>
            <a:pPr eaLnBrk="1" hangingPunct="1"/>
            <a:r>
              <a:rPr lang="ru-RU" altLang="ru-RU" sz="2600" smtClean="0">
                <a:latin typeface="Times New Roman" pitchFamily="18" charset="0"/>
                <a:cs typeface="Times New Roman" pitchFamily="18" charset="0"/>
              </a:rPr>
              <a:t>секретарь</a:t>
            </a:r>
          </a:p>
          <a:p>
            <a:pPr eaLnBrk="1" hangingPunct="1"/>
            <a:r>
              <a:rPr lang="ru-RU" altLang="ru-RU" sz="2600" smtClean="0">
                <a:latin typeface="Times New Roman" pitchFamily="18" charset="0"/>
                <a:cs typeface="Times New Roman" pitchFamily="18" charset="0"/>
              </a:rPr>
              <a:t>судья при участниках</a:t>
            </a:r>
          </a:p>
          <a:p>
            <a:pPr eaLnBrk="1" hangingPunct="1"/>
            <a:r>
              <a:rPr lang="ru-RU" altLang="ru-RU" sz="2600" smtClean="0">
                <a:latin typeface="Times New Roman" pitchFamily="18" charset="0"/>
                <a:cs typeface="Times New Roman" pitchFamily="18" charset="0"/>
              </a:rPr>
              <a:t>помощник судьи при участниках - волонтер </a:t>
            </a:r>
          </a:p>
        </p:txBody>
      </p:sp>
      <p:pic>
        <p:nvPicPr>
          <p:cNvPr id="24580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Метание теннисного мяча в цель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Для метания теннисного мяча в цель используется мяч весом 57 г.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Метание теннисного мяча в цель производится с расстояния 6 м в закрепленный на стене гимнастический обруч диаметром 90 см. Нижний край обруча находится на высоте 2 м от пола.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Участнику предоставляется право выполнить пять попыток. Засчитывается количество попаданий в площадь, ограниченную обручем.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Ошибка (попытка не засчитывается):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	- заступ за линию метания.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Содержимое 3" descr="метание снаряда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571500"/>
            <a:ext cx="7708900" cy="5143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</a:rPr>
              <a:t/>
            </a:r>
            <a:br>
              <a:rPr lang="ru-RU" sz="3200" b="1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</a:rPr>
            </a:br>
            <a:r>
              <a:rPr lang="ru-RU" sz="3200" b="1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</a:rPr>
              <a:t>Стрельба из пневматической винтовки или электронного оружия</a:t>
            </a:r>
          </a:p>
        </p:txBody>
      </p:sp>
      <p:pic>
        <p:nvPicPr>
          <p:cNvPr id="9220" name="Рисунок 11" descr="C:\Users\Настя\Desktop\ПАПА\фото для презентации ГТО\СССР ГТ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3789363"/>
            <a:ext cx="3384550" cy="253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Рисунок 17" descr="C:\Users\Настя\Desktop\ПАПА\фото для презентации ГТО\обложк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063" y="2565400"/>
            <a:ext cx="2922587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Материально-техническое </a:t>
            </a:r>
            <a:r>
              <a:rPr lang="ru-RU" sz="32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</a:t>
            </a:r>
            <a:endParaRPr lang="ru-RU" sz="3200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	</a:t>
            </a:r>
            <a:r>
              <a:rPr lang="ru-RU" altLang="ru-RU" sz="2200" smtClean="0">
                <a:latin typeface="Times New Roman" pitchFamily="18" charset="0"/>
                <a:cs typeface="Times New Roman" pitchFamily="18" charset="0"/>
              </a:rPr>
              <a:t>2 -гимнастических обруча для тестирования и 2 	гимнастических обруча для разминки,</a:t>
            </a:r>
          </a:p>
          <a:p>
            <a:pPr eaLnBrk="1" hangingPunct="1"/>
            <a:r>
              <a:rPr lang="ru-RU" altLang="ru-RU" sz="2200" smtClean="0">
                <a:latin typeface="Times New Roman" pitchFamily="18" charset="0"/>
                <a:cs typeface="Times New Roman" pitchFamily="18" charset="0"/>
              </a:rPr>
              <a:t>	кронштейны для крепления обручей, </a:t>
            </a:r>
          </a:p>
          <a:p>
            <a:pPr eaLnBrk="1" hangingPunct="1"/>
            <a:r>
              <a:rPr lang="ru-RU" altLang="ru-RU" sz="2200" smtClean="0">
                <a:latin typeface="Times New Roman" pitchFamily="18" charset="0"/>
                <a:cs typeface="Times New Roman" pitchFamily="18" charset="0"/>
              </a:rPr>
              <a:t>	гимнастическая скамья для участников, </a:t>
            </a:r>
          </a:p>
          <a:p>
            <a:pPr eaLnBrk="1" hangingPunct="1"/>
            <a:r>
              <a:rPr lang="ru-RU" altLang="ru-RU" sz="2200" smtClean="0">
                <a:latin typeface="Times New Roman" pitchFamily="18" charset="0"/>
                <a:cs typeface="Times New Roman" pitchFamily="18" charset="0"/>
              </a:rPr>
              <a:t>	нагрудные номера, </a:t>
            </a:r>
          </a:p>
          <a:p>
            <a:pPr eaLnBrk="1" hangingPunct="1"/>
            <a:r>
              <a:rPr lang="ru-RU" altLang="ru-RU" sz="2200" smtClean="0">
                <a:latin typeface="Times New Roman" pitchFamily="18" charset="0"/>
                <a:cs typeface="Times New Roman" pitchFamily="18" charset="0"/>
              </a:rPr>
              <a:t>	стол и стулья для судей, </a:t>
            </a:r>
          </a:p>
          <a:p>
            <a:pPr eaLnBrk="1" hangingPunct="1"/>
            <a:r>
              <a:rPr lang="ru-RU" altLang="ru-RU" sz="2200" smtClean="0">
                <a:latin typeface="Times New Roman" pitchFamily="18" charset="0"/>
                <a:cs typeface="Times New Roman" pitchFamily="18" charset="0"/>
              </a:rPr>
              <a:t>	рулетка 10м, </a:t>
            </a:r>
          </a:p>
          <a:p>
            <a:pPr eaLnBrk="1" hangingPunct="1"/>
            <a:r>
              <a:rPr lang="ru-RU" altLang="ru-RU" sz="2200" smtClean="0">
                <a:latin typeface="Times New Roman" pitchFamily="18" charset="0"/>
                <a:cs typeface="Times New Roman" pitchFamily="18" charset="0"/>
              </a:rPr>
              <a:t>	протоколы, </a:t>
            </a:r>
          </a:p>
          <a:p>
            <a:pPr eaLnBrk="1" hangingPunct="1"/>
            <a:r>
              <a:rPr lang="ru-RU" altLang="ru-RU" sz="2200" smtClean="0">
                <a:latin typeface="Times New Roman" pitchFamily="18" charset="0"/>
                <a:cs typeface="Times New Roman" pitchFamily="18" charset="0"/>
              </a:rPr>
              <a:t>	авторучки,  </a:t>
            </a:r>
          </a:p>
          <a:p>
            <a:pPr eaLnBrk="1" hangingPunct="1"/>
            <a:r>
              <a:rPr lang="ru-RU" altLang="ru-RU" sz="2200" smtClean="0">
                <a:latin typeface="Times New Roman" pitchFamily="18" charset="0"/>
                <a:cs typeface="Times New Roman" pitchFamily="18" charset="0"/>
              </a:rPr>
              <a:t>	разметочная лента, </a:t>
            </a:r>
          </a:p>
          <a:p>
            <a:pPr eaLnBrk="1" hangingPunct="1"/>
            <a:r>
              <a:rPr lang="ru-RU" altLang="ru-RU" sz="2200" smtClean="0">
                <a:latin typeface="Times New Roman" pitchFamily="18" charset="0"/>
                <a:cs typeface="Times New Roman" pitchFamily="18" charset="0"/>
              </a:rPr>
              <a:t>	не менее 20 мячей </a:t>
            </a:r>
          </a:p>
          <a:p>
            <a:pPr eaLnBrk="1" hangingPunct="1">
              <a:buFontTx/>
              <a:buNone/>
            </a:pPr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Судейство:</a:t>
            </a:r>
            <a:endParaRPr lang="ru-RU" sz="3200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1331913" y="2057400"/>
            <a:ext cx="7499350" cy="4800600"/>
          </a:xfrm>
        </p:spPr>
        <p:txBody>
          <a:bodyPr/>
          <a:lstStyle/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старший спортивный судья по виду испытаний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секретарь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судья при участниках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помощник судьи при участниках - волонтер</a:t>
            </a: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buFontTx/>
              <a:buNone/>
            </a:pPr>
            <a:endParaRPr lang="ru-RU" altLang="ru-RU" smtClean="0"/>
          </a:p>
        </p:txBody>
      </p:sp>
      <p:pic>
        <p:nvPicPr>
          <p:cNvPr id="28676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Метание мяча и спортивного снаряда</a:t>
            </a:r>
            <a:r>
              <a:rPr lang="ru-RU" sz="4000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z="2200" smtClean="0">
                <a:latin typeface="Times New Roman" pitchFamily="18" charset="0"/>
                <a:cs typeface="Times New Roman" pitchFamily="18" charset="0"/>
              </a:rPr>
              <a:t>Для испытания (теста) используются мяч весом 150 г и спортивные снаряды весом 500 г и 700 г.</a:t>
            </a:r>
          </a:p>
          <a:p>
            <a:pPr eaLnBrk="1" hangingPunct="1"/>
            <a:r>
              <a:rPr lang="ru-RU" altLang="ru-RU" sz="2200" smtClean="0">
                <a:latin typeface="Times New Roman" pitchFamily="18" charset="0"/>
                <a:cs typeface="Times New Roman" pitchFamily="18" charset="0"/>
              </a:rPr>
              <a:t>Метание мяча и спортивного снаряда проводится на стадионе или любой ровной площадке в коридор шириной 15 м. Длина коридора устанавливается в зависимости от подготовленности участников.</a:t>
            </a:r>
          </a:p>
          <a:p>
            <a:pPr eaLnBrk="1" hangingPunct="1"/>
            <a:r>
              <a:rPr lang="ru-RU" altLang="ru-RU" sz="2200" smtClean="0">
                <a:latin typeface="Times New Roman" pitchFamily="18" charset="0"/>
                <a:cs typeface="Times New Roman" pitchFamily="18" charset="0"/>
              </a:rPr>
              <a:t>Метание выполняется с места или прямого разбега способом «из-за спины через плечо».</a:t>
            </a:r>
          </a:p>
          <a:p>
            <a:pPr eaLnBrk="1" hangingPunct="1"/>
            <a:r>
              <a:rPr lang="ru-RU" altLang="ru-RU" sz="2200" smtClean="0">
                <a:latin typeface="Times New Roman" pitchFamily="18" charset="0"/>
                <a:cs typeface="Times New Roman" pitchFamily="18" charset="0"/>
              </a:rPr>
              <a:t>Участник выполняет три попытки. В зачет идет лучший результат. Измерение производится от линии метания до места приземления мяча, спортивного снаряда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341438"/>
            <a:ext cx="8229600" cy="4525962"/>
          </a:xfrm>
        </p:spPr>
        <p:txBody>
          <a:bodyPr>
            <a:normAutofit lnSpcReduction="10000"/>
          </a:bodyPr>
          <a:lstStyle/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000" dirty="0"/>
              <a:t>	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Ошибки (попытка не засчитывается):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/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заступ за линию метания;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снаряд не попал в «коридор»;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попытка выполнена без команды спортивного     судьи.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	Масса мяча и снарядов: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	Масса мяча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155 - 160 г, диаметр 58 - 62 мм. 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	Масса гранаты: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девушек 14-15лет и женщин 55 лет и старше: 255+275 г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рекорда - минимум 250 г,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юношей 14-15лет и мужчин 60 лет и старше: 505+550 г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рекорда - минимум 500 г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девушек 16-17 лет и женщин: 505+550 г    для рекорда - минимум 500 г,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юношей 16-17 лет и мужчин: 705+750 г    для рекорда - минимум 700 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Материально-техническое обеспечение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	</a:t>
            </a: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2 рулетки 50 м</a:t>
            </a:r>
          </a:p>
          <a:p>
            <a:pPr eaLnBrk="1" hangingPunct="1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	2 гимнастических скамьи для участников </a:t>
            </a:r>
          </a:p>
          <a:p>
            <a:pPr eaLnBrk="1" hangingPunct="1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	наличие не менее 12 мячей</a:t>
            </a:r>
          </a:p>
          <a:p>
            <a:pPr eaLnBrk="1" hangingPunct="1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	9 спортивных снарядов  по 500 г и по 700 г</a:t>
            </a:r>
          </a:p>
          <a:p>
            <a:pPr eaLnBrk="1" hangingPunct="1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	нагрудные номера</a:t>
            </a:r>
          </a:p>
          <a:p>
            <a:pPr eaLnBrk="1" hangingPunct="1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	2 стола и стулья для судей</a:t>
            </a:r>
          </a:p>
          <a:p>
            <a:pPr eaLnBrk="1" hangingPunct="1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	протоколы, авторучки </a:t>
            </a:r>
          </a:p>
          <a:p>
            <a:pPr eaLnBrk="1" hangingPunct="1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	«домики» для показа метража от 20 до 50м на каждом из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               2-х «коридоров»</a:t>
            </a:r>
          </a:p>
          <a:p>
            <a:pPr eaLnBrk="1" hangingPunct="1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	разметочная лента </a:t>
            </a:r>
          </a:p>
          <a:p>
            <a:pPr eaLnBrk="1" hangingPunct="1">
              <a:buFontTx/>
              <a:buNone/>
            </a:pPr>
            <a:r>
              <a:rPr lang="ru-RU" altLang="ru-RU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Судейство:</a:t>
            </a:r>
            <a:endParaRPr lang="ru-RU" sz="3200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1258888" y="2205038"/>
            <a:ext cx="7499350" cy="4800600"/>
          </a:xfrm>
        </p:spPr>
        <p:txBody>
          <a:bodyPr/>
          <a:lstStyle/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старший спортивный судья по виду испытаний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2  судьи - измерителя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секретарь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судья при участниках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помощник судьи при участниках – волонтер </a:t>
            </a:r>
          </a:p>
        </p:txBody>
      </p:sp>
      <p:pic>
        <p:nvPicPr>
          <p:cNvPr id="32772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Бег на длинные дистанции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000" smtClean="0"/>
              <a:t>	</a:t>
            </a: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Бег на выносливость проводится по беговой дорожке или любой ровной местности</a:t>
            </a:r>
          </a:p>
          <a:p>
            <a:pPr eaLnBrk="1" hangingPunct="1">
              <a:buFontTx/>
              <a:buNone/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	Максимальное количество участников забега — 20 человек</a:t>
            </a:r>
          </a:p>
          <a:p>
            <a:pPr eaLnBrk="1" hangingPunct="1">
              <a:buFontTx/>
              <a:buNone/>
            </a:pPr>
            <a:endParaRPr lang="ru-RU" altLang="ru-RU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	Старт подается флажком либо выстрелом из пистолета</a:t>
            </a:r>
          </a:p>
          <a:p>
            <a:pPr algn="ctr" eaLnBrk="1" hangingPunct="1">
              <a:buFontTx/>
              <a:buNone/>
            </a:pPr>
            <a:r>
              <a:rPr lang="ru-RU" altLang="ru-RU" sz="2400" i="1" smtClean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ru-RU" altLang="ru-RU" sz="4400" b="1" i="1" smtClean="0">
                <a:latin typeface="Times New Roman" pitchFamily="18" charset="0"/>
                <a:cs typeface="Times New Roman" pitchFamily="18" charset="0"/>
              </a:rPr>
              <a:t>Запрещается: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Делать фальстарт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Переходить с бега на шаг</a:t>
            </a:r>
          </a:p>
          <a:p>
            <a:pPr eaLnBrk="1" hangingPunct="1">
              <a:buFontTx/>
              <a:buNone/>
            </a:pPr>
            <a:endParaRPr lang="ru-RU" altLang="ru-RU" sz="2400" smtClean="0"/>
          </a:p>
          <a:p>
            <a:pPr eaLnBrk="1" hangingPunct="1">
              <a:buFontTx/>
              <a:buNone/>
            </a:pPr>
            <a:endParaRPr lang="ru-RU" altLang="ru-RU" sz="2400" smtClean="0"/>
          </a:p>
          <a:p>
            <a:pPr eaLnBrk="1" hangingPunct="1">
              <a:buFontTx/>
              <a:buNone/>
            </a:pPr>
            <a:endParaRPr lang="ru-RU" altLang="ru-RU" sz="2400" smtClean="0"/>
          </a:p>
          <a:p>
            <a:pPr eaLnBrk="1" hangingPunct="1">
              <a:buFontTx/>
              <a:buNone/>
            </a:pPr>
            <a:endParaRPr lang="ru-RU" altLang="ru-RU" sz="2000" smtClean="0"/>
          </a:p>
          <a:p>
            <a:pPr eaLnBrk="1" hangingPunct="1"/>
            <a:endParaRPr lang="ru-RU" altLang="ru-RU" sz="2000" smtClean="0"/>
          </a:p>
          <a:p>
            <a:pPr eaLnBrk="1" hangingPunct="1"/>
            <a:endParaRPr lang="ru-RU" alt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Содержимое 3" descr="бег 100м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714375"/>
            <a:ext cx="7815263" cy="53578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Судейство: </a:t>
            </a:r>
            <a:endParaRPr lang="ru-RU" sz="3200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1116013" y="2205038"/>
            <a:ext cx="7499350" cy="4800600"/>
          </a:xfrm>
        </p:spPr>
        <p:txBody>
          <a:bodyPr/>
          <a:lstStyle/>
          <a:p>
            <a:pPr eaLnBrk="1" hangingPunct="1"/>
            <a:r>
              <a:rPr lang="ru-RU" altLang="ru-RU" sz="2400" smtClean="0"/>
              <a:t>	</a:t>
            </a: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главный судья 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	не менее 2 хронометристов  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	помощники судьи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	секретарь</a:t>
            </a:r>
          </a:p>
          <a:p>
            <a:pPr eaLnBrk="1" hangingPunct="1">
              <a:buFontTx/>
              <a:buNone/>
            </a:pPr>
            <a:r>
              <a:rPr lang="ru-RU" altLang="ru-RU" smtClean="0"/>
              <a:t>	</a:t>
            </a:r>
          </a:p>
        </p:txBody>
      </p:sp>
      <p:pic>
        <p:nvPicPr>
          <p:cNvPr id="35844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Прыжок в длину с места </a:t>
            </a:r>
            <a:r>
              <a:rPr lang="ru-RU" sz="32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толчком </a:t>
            </a:r>
            <a:r>
              <a:rPr lang="ru-RU" sz="3200" b="1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двумя ногами</a:t>
            </a:r>
            <a:r>
              <a:rPr lang="ru-RU" sz="3200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idx="1"/>
          </p:nvPr>
        </p:nvSpPr>
        <p:spPr>
          <a:xfrm>
            <a:off x="1187450" y="2057400"/>
            <a:ext cx="749935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Участник принимает исходное положение (далее - ИП): ноги на ширине плеч, ступни параллельно, носки ног перед линией отталкивания  либо  измерения.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Одновременным толчком двух ног выполняется прыжок вперед. Мах руками разрешен.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Разрешается 3 попытки, участнику не обязательно выполнять 3 попытки, можно сделать одну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ru-RU" altLang="ru-RU" sz="1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altLang="ru-RU" sz="1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1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altLang="ru-RU" sz="1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Стрельба в системе современного комплекса ГТО является нормативом по выбору для участников с </a:t>
            </a:r>
            <a:r>
              <a:rPr lang="en-US" altLang="ru-RU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III </a:t>
            </a:r>
            <a:r>
              <a:rPr lang="ru-RU" altLang="ru-RU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по </a:t>
            </a:r>
            <a:r>
              <a:rPr lang="en-US" altLang="ru-RU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IX</a:t>
            </a:r>
            <a:r>
              <a:rPr lang="ru-RU" altLang="ru-RU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ступени включительно. Норматив представлен в виде стрелкового упражнения, выполняемого из пневматических винтовок типа:</a:t>
            </a:r>
            <a:br>
              <a:rPr lang="ru-RU" altLang="ru-RU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altLang="ru-RU" sz="20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244" name="Рисунок 3" descr="C:\Users\Настя\Desktop\ПАПА\фото для презентации ГТО\МР-5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060575"/>
            <a:ext cx="42862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Рисунок 4" descr="C:\Users\Настя\Desktop\ПАПА\фото для презентации ГТО\МР-53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3213100"/>
            <a:ext cx="4176713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Рисунок 5" descr="C:\Users\Настя\Desktop\ПАПА\фото для презентации ГТО\ИЖ-3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5157788"/>
            <a:ext cx="420052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Рисунок 6" descr="C:\Users\Настя\Desktop\ПАПА\фото для презентации ГТО\ИЖ-3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1844675"/>
            <a:ext cx="45720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Рисунок 7" descr="C:\Users\Настя\Desktop\ПАПА\фото для презентации ГТО\ИЖ-6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3213100"/>
            <a:ext cx="440055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Рисунок 14" descr="C:\Users\Настя\Desktop\ПАПА\фото для презентации ГТО\Диана 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67175" y="5527675"/>
            <a:ext cx="5076825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2555875" y="1700213"/>
            <a:ext cx="172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/>
              <a:t>  МР-512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1116013" y="5949950"/>
            <a:ext cx="1800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/>
              <a:t>ИЖ-32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5364163" y="3500438"/>
            <a:ext cx="18716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/>
              <a:t>ИЖ-60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6877050" y="5229225"/>
            <a:ext cx="1511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800"/>
              <a:t>DIANA</a:t>
            </a:r>
            <a:endParaRPr lang="ru-RU" altLang="ru-RU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Содержимое 3" descr="Прыжок в длину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4438" y="714375"/>
            <a:ext cx="7562850" cy="5033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Ошибки:</a:t>
            </a:r>
            <a:r>
              <a:rPr lang="ru-RU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1116013" y="2057400"/>
            <a:ext cx="7499350" cy="4800600"/>
          </a:xfrm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заступ за линию измерения или касание ее; </a:t>
            </a:r>
          </a:p>
          <a:p>
            <a:pPr eaLnBrk="1" hangingPunct="1"/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выполнение отталкивания с предварительного подскока; </a:t>
            </a:r>
          </a:p>
          <a:p>
            <a:pPr eaLnBrk="1" hangingPunct="1"/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отталкивание ногами разновременно.</a:t>
            </a:r>
          </a:p>
        </p:txBody>
      </p:sp>
      <p:pic>
        <p:nvPicPr>
          <p:cNvPr id="38916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Материально-техническое обеспечение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200" smtClean="0">
                <a:latin typeface="Times New Roman" pitchFamily="18" charset="0"/>
                <a:cs typeface="Times New Roman" pitchFamily="18" charset="0"/>
              </a:rPr>
              <a:t>Как правило это 2 сектора (можно 1, в зависимости от количества участников)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200" smtClean="0">
                <a:latin typeface="Times New Roman" pitchFamily="18" charset="0"/>
                <a:cs typeface="Times New Roman" pitchFamily="18" charset="0"/>
              </a:rPr>
              <a:t>Размер одного сектора 2,50* 2,80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200" smtClean="0">
                <a:latin typeface="Times New Roman" pitchFamily="18" charset="0"/>
                <a:cs typeface="Times New Roman" pitchFamily="18" charset="0"/>
              </a:rPr>
              <a:t>Покрытие должно быть не скользкое, обеспечивающее хорошее сцепление с обувью, в основном это резиновое покрытие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200" smtClean="0">
                <a:latin typeface="Times New Roman" pitchFamily="18" charset="0"/>
                <a:cs typeface="Times New Roman" pitchFamily="18" charset="0"/>
              </a:rPr>
              <a:t>Линия отталкивания (нарисованная белым цветом)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200" smtClean="0">
                <a:latin typeface="Times New Roman" pitchFamily="18" charset="0"/>
                <a:cs typeface="Times New Roman" pitchFamily="18" charset="0"/>
              </a:rPr>
              <a:t>Линия измерения  (метр, рулетка)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200" smtClean="0">
                <a:latin typeface="Times New Roman" pitchFamily="18" charset="0"/>
                <a:cs typeface="Times New Roman" pitchFamily="18" charset="0"/>
              </a:rPr>
              <a:t>На секторе должен присутствовать стол и стул для секретаря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200" smtClean="0">
                <a:latin typeface="Times New Roman" pitchFamily="18" charset="0"/>
                <a:cs typeface="Times New Roman" pitchFamily="18" charset="0"/>
              </a:rPr>
              <a:t>Сектор ограждается барьерами либо  лентой для ограждения</a:t>
            </a:r>
          </a:p>
          <a:p>
            <a:pPr eaLnBrk="1" hangingPunct="1">
              <a:lnSpc>
                <a:spcPct val="90000"/>
              </a:lnSpc>
            </a:pPr>
            <a:endParaRPr lang="ru-RU" altLang="ru-RU" sz="2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Судейство:</a:t>
            </a:r>
            <a:endParaRPr lang="ru-RU" sz="3200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2057400"/>
            <a:ext cx="7499350" cy="4800600"/>
          </a:xfrm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главный судья этапа, </a:t>
            </a:r>
          </a:p>
          <a:p>
            <a:pPr eaLnBrk="1" hangingPunct="1"/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помощники судьи,</a:t>
            </a:r>
          </a:p>
          <a:p>
            <a:pPr eaLnBrk="1" hangingPunct="1"/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секретарь. </a:t>
            </a:r>
          </a:p>
          <a:p>
            <a:pPr eaLnBrk="1" hangingPunct="1"/>
            <a:endParaRPr lang="ru-RU" altLang="ru-RU" sz="2400" smtClean="0"/>
          </a:p>
          <a:p>
            <a:pPr eaLnBrk="1" hangingPunct="1">
              <a:buFontTx/>
              <a:buNone/>
            </a:pPr>
            <a:endParaRPr lang="ru-RU" altLang="ru-RU" smtClean="0"/>
          </a:p>
        </p:txBody>
      </p:sp>
      <p:pic>
        <p:nvPicPr>
          <p:cNvPr id="40964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Прыжки в длину с разбега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На прыжок дается 3 попытки, в зачет идет лучший результат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И.п. Толчковая нога стоит впереди другой на контрольной отметке.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По сигналу  начинаем быстро бежать, развивая максимальную скорость на последних 2-3 шагах перед отталкиванием.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Отталкиваясь от земли  стараться прыгнуть как можно выше, это позволит больше находиться в воздухе, и пролететь большее расстояние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Приземляясь плавно перенести руки и вес тела перенести вперед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Содержимое 5" descr="image20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44650" y="1071563"/>
            <a:ext cx="7499350" cy="4060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700213"/>
            <a:ext cx="8229600" cy="452596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altLang="ru-RU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Участники выполняют каждую попытку поочередно (3 попытки). 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Измерение результата производится рулеткой, нулевая отметка которой устанавливается в ближайшей точке отталкивания, оставленной в яме с песком любой частью тела прыгуна. </a:t>
            </a:r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5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Ошибки: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пробежал через брусок или сбоку от него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наступил на линию измерения 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во время прыжка коснулся земли до ямы 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оттолкнулся двумя ногами 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применил в прыжке сальто</a:t>
            </a: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5060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Материально-техническое обеспечение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Яма для прыжков (ширина не менее 2,75 м, длина - не менее 10 и глубина - 0,5 м)</a:t>
            </a:r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Покрытие должно быть не скользкое, обеспечивающее хорошее сцепление с обувью, в основном это резиновое покрытие 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Линия отталкивания (брусок) 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И линия измерения  (метр, рулетка)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На секторе должен быть стол и стул для секретаря 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Сектор ограждается барьерами либо  лентой для ограждения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Судейство:</a:t>
            </a:r>
            <a:endParaRPr lang="ru-RU" sz="3200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1258888" y="2057400"/>
            <a:ext cx="7499350" cy="4800600"/>
          </a:xfrm>
        </p:spPr>
        <p:txBody>
          <a:bodyPr/>
          <a:lstStyle/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главный судья этапа, 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помощники судьи (как минимум 3 человека),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секретарь</a:t>
            </a:r>
            <a:r>
              <a:rPr lang="ru-RU" altLang="ru-RU" sz="2400" smtClean="0"/>
              <a:t>.</a:t>
            </a:r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</p:txBody>
      </p:sp>
      <p:pic>
        <p:nvPicPr>
          <p:cNvPr id="47108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>
                <a:solidFill>
                  <a:schemeClr val="tx2">
                    <a:satMod val="130000"/>
                  </a:schemeClr>
                </a:solidFill>
              </a:rPr>
              <a:t>Стрельба ведётся пулями для пневматического оружия:</a:t>
            </a:r>
            <a:r>
              <a:rPr lang="ru-RU">
                <a:solidFill>
                  <a:schemeClr val="tx2">
                    <a:satMod val="130000"/>
                  </a:schemeClr>
                </a:solidFill>
              </a:rPr>
              <a:t> </a:t>
            </a:r>
          </a:p>
        </p:txBody>
      </p:sp>
      <p:pic>
        <p:nvPicPr>
          <p:cNvPr id="11268" name="Рисунок 10" descr="C:\Users\Настя\Desktop\ПАПА\фото для презентации ГТО\пульк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557338"/>
            <a:ext cx="8569325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Наклон вперед из положения стоя с прямыми ногами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mtClean="0"/>
              <a:t>	</a:t>
            </a: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И.П. - стойка ноги врозь. Техника исполнения: стопы параллельно на расстоянии 10-15 см. пальцы стоп на одном уровне, колени прямые, руки прямые, кисти вместе, пальцы сомкнуты.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	Норматив целесообразно выполнять без обуви. Наклон выполняется медленно во время выдоха. выполняется 2 предварительных наклона, на третий производится фиксация в максимальной точке наклона на 2 секунды.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	Во время наклонов кисти рук скользят по линейке вниз. Во время фиксации судья выполняет замер результата.</a:t>
            </a: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 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Содержимое 3" descr="наклон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14625" y="285750"/>
            <a:ext cx="4357688" cy="61309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Ошибки: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сгибание коленей;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стопы стоят не на одном уровне, не параллельно;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кисти рук на разном расстоянии по отношению к измерительной линейки;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происходит захват руками за линейку (вертикальную часть тумбы), для фиксации результата;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во время выполнения 3-го наклона нет фиксации 2 секунды;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во время выполнения третьего наклона происходит падение вперед; </a:t>
            </a:r>
          </a:p>
        </p:txBody>
      </p:sp>
      <p:pic>
        <p:nvPicPr>
          <p:cNvPr id="50180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Наклон на </a:t>
            </a:r>
            <a:r>
              <a:rPr lang="ru-RU" sz="32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</a:t>
            </a:r>
            <a:endParaRPr lang="ru-RU" sz="3200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4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z="2200" smtClean="0">
                <a:latin typeface="Times New Roman" pitchFamily="18" charset="0"/>
                <a:cs typeface="Times New Roman" pitchFamily="18" charset="0"/>
              </a:rPr>
              <a:t>И.П. - стойка ноги врозь. Техника исполнения: стопы параллельно на расстоянии 10-15 см.пальцы стоп на одной линии (уровне), колени прямые, руки прямые, кисти вместе, пальцы сомкнуты. </a:t>
            </a:r>
          </a:p>
          <a:p>
            <a:pPr eaLnBrk="1" hangingPunct="1"/>
            <a:r>
              <a:rPr lang="ru-RU" altLang="ru-RU" sz="2200" smtClean="0">
                <a:latin typeface="Times New Roman" pitchFamily="18" charset="0"/>
                <a:cs typeface="Times New Roman" pitchFamily="18" charset="0"/>
              </a:rPr>
              <a:t>Норматив целесообразно выполнять без обуви. Наклон выполняется медленно во время выдоха. Выполняется 2 предварительных наклона, на третий производится фиксация в максимальной точке наклона на 2 секунды. </a:t>
            </a:r>
          </a:p>
          <a:p>
            <a:pPr eaLnBrk="1" hangingPunct="1"/>
            <a:r>
              <a:rPr lang="ru-RU" altLang="ru-RU" sz="2200" smtClean="0">
                <a:latin typeface="Times New Roman" pitchFamily="18" charset="0"/>
                <a:cs typeface="Times New Roman" pitchFamily="18" charset="0"/>
              </a:rPr>
              <a:t>Необходимо выполнить касание пальцами пола или ладонью. Во время касания пола ладонью, запястье касается пальцев ног и ладонь полностью соприкасается с полом, локти прямые, голова опущена вниз. Во время фиксации судья фиксирует результат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Ошибки:</a:t>
            </a:r>
            <a:endParaRPr lang="ru-RU" sz="3200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2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сгибание коленей;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стопы стоят не на одном уровне, не параллельно;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кисти рук на разном расстоянии по отношению к полу;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во время выполнения 3-го наклона нет фиксации 2 секунды;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во время выполнения третьего наклона происходит падение вперед;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ладони не полностью касаются пола (до запястья).</a:t>
            </a:r>
          </a:p>
          <a:p>
            <a:pPr eaLnBrk="1" hangingPunct="1"/>
            <a:endParaRPr lang="ru-RU" altLang="ru-RU" sz="2000" smtClean="0"/>
          </a:p>
        </p:txBody>
      </p:sp>
      <p:pic>
        <p:nvPicPr>
          <p:cNvPr id="52228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Материально – техническое обеспечение</a:t>
            </a:r>
            <a:endParaRPr lang="ru-RU" sz="3200" dirty="0"/>
          </a:p>
        </p:txBody>
      </p:sp>
      <p:sp>
        <p:nvSpPr>
          <p:cNvPr id="53252" name="Содержимое 2"/>
          <p:cNvSpPr>
            <a:spLocks noGrp="1"/>
          </p:cNvSpPr>
          <p:nvPr>
            <p:ph idx="1"/>
          </p:nvPr>
        </p:nvSpPr>
        <p:spPr>
          <a:xfrm>
            <a:off x="1116013" y="2057400"/>
            <a:ext cx="7499350" cy="4800600"/>
          </a:xfrm>
        </p:spPr>
        <p:txBody>
          <a:bodyPr/>
          <a:lstStyle/>
          <a:p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Тумба или гимнастическая скамья</a:t>
            </a:r>
          </a:p>
          <a:p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Измеритель</a:t>
            </a:r>
          </a:p>
          <a:p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Гимнастический мат или скамья для разминки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Судейство: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75" name="Содержимое 2"/>
          <p:cNvSpPr>
            <a:spLocks noGrp="1"/>
          </p:cNvSpPr>
          <p:nvPr>
            <p:ph idx="1"/>
          </p:nvPr>
        </p:nvSpPr>
        <p:spPr>
          <a:xfrm>
            <a:off x="1187450" y="2057400"/>
            <a:ext cx="7499350" cy="4800600"/>
          </a:xfrm>
        </p:spPr>
        <p:txBody>
          <a:bodyPr/>
          <a:lstStyle/>
          <a:p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Главный судья</a:t>
            </a:r>
          </a:p>
          <a:p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Помощник судьи</a:t>
            </a:r>
          </a:p>
          <a:p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Секретарь </a:t>
            </a:r>
          </a:p>
        </p:txBody>
      </p:sp>
      <p:pic>
        <p:nvPicPr>
          <p:cNvPr id="54276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Бег на лыжах</a:t>
            </a:r>
            <a:endParaRPr lang="ru-RU" sz="3200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1071563"/>
            <a:ext cx="8143875" cy="3714750"/>
          </a:xfrm>
        </p:spPr>
        <p:txBody>
          <a:bodyPr>
            <a:normAutofit fontScale="850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Организация приёма норматива «Бег на лыжах».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Непосредственно перед стартом составляется список участников на дистанции (1,2,3,4,5 км).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Жеребьёвка: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Ручная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с использованием карточек участника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Компьютерная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Выводится стартовый протокол участников, в котором указан стартовый номер и время старта.</a:t>
            </a:r>
          </a:p>
          <a:p>
            <a:pPr eaLnBrk="1" hangingPunct="1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Выдача номеров: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Выдача номеров происходит по стартовому протоколу.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Процедура старта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Процедура финиша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dirty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000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00125" y="4714875"/>
          <a:ext cx="6505575" cy="904875"/>
        </p:xfrm>
        <a:graphic>
          <a:graphicData uri="http://schemas.openxmlformats.org/drawingml/2006/table">
            <a:tbl>
              <a:tblPr/>
              <a:tblGrid>
                <a:gridCol w="1174750"/>
                <a:gridCol w="2324100"/>
                <a:gridCol w="1381125"/>
                <a:gridCol w="1625600"/>
              </a:tblGrid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Стартовый №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Ступень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Время старта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Иванов Иван Иванович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ступень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00:15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Андреев Андрей Андреевич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ступень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00:30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Судейство: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Главный судья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Главный секретарь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Судья на выдаче и сборе номеров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Стартёр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Секретарь стартёра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Главный хронометрист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Хронометрист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Секретарь хронометриста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Судья фиксатор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Контролёры на трассе</a:t>
            </a:r>
          </a:p>
          <a:p>
            <a:pPr eaLnBrk="1" hangingPunct="1">
              <a:buFont typeface="Wingdings 2" pitchFamily="18" charset="2"/>
              <a:buNone/>
            </a:pPr>
            <a:endParaRPr lang="ru-RU" altLang="ru-RU" smtClean="0"/>
          </a:p>
        </p:txBody>
      </p:sp>
      <p:pic>
        <p:nvPicPr>
          <p:cNvPr id="56324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Содержимое 2"/>
          <p:cNvSpPr>
            <a:spLocks noGrp="1"/>
          </p:cNvSpPr>
          <p:nvPr>
            <p:ph idx="1"/>
          </p:nvPr>
        </p:nvSpPr>
        <p:spPr>
          <a:xfrm>
            <a:off x="285750" y="285750"/>
            <a:ext cx="8329613" cy="10715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altLang="ru-RU" sz="2000" u="sng" smtClean="0"/>
              <a:t>Расположение судей</a:t>
            </a:r>
            <a:endParaRPr lang="ru-RU" altLang="ru-RU" sz="2000" smtClean="0"/>
          </a:p>
        </p:txBody>
      </p:sp>
      <p:pic>
        <p:nvPicPr>
          <p:cNvPr id="57347" name="Picture 2" descr="схе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928688"/>
            <a:ext cx="8215313" cy="539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>
                <a:solidFill>
                  <a:schemeClr val="tx2">
                    <a:satMod val="130000"/>
                  </a:schemeClr>
                </a:solidFill>
              </a:rPr>
              <a:t>Также предусмотрена возможность выполнения норматива с использованием электронного оружия</a:t>
            </a:r>
            <a:r>
              <a:rPr lang="ru-RU">
                <a:solidFill>
                  <a:schemeClr val="tx2">
                    <a:satMod val="130000"/>
                  </a:schemeClr>
                </a:solidFill>
              </a:rPr>
              <a:t> </a:t>
            </a:r>
          </a:p>
        </p:txBody>
      </p:sp>
      <p:pic>
        <p:nvPicPr>
          <p:cNvPr id="12292" name="Рисунок 8" descr="C:\Users\Настя\Desktop\ПАПА\фото для презентации ГТО\эл. оружи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412875"/>
            <a:ext cx="7920037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Содержимое 2"/>
          <p:cNvSpPr>
            <a:spLocks noGrp="1"/>
          </p:cNvSpPr>
          <p:nvPr>
            <p:ph idx="1"/>
          </p:nvPr>
        </p:nvSpPr>
        <p:spPr>
          <a:xfrm>
            <a:off x="323850" y="765175"/>
            <a:ext cx="8329613" cy="584041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altLang="ru-RU" sz="2000" b="1" u="sng" smtClean="0">
                <a:latin typeface="Times New Roman" pitchFamily="18" charset="0"/>
                <a:cs typeface="Times New Roman" pitchFamily="18" charset="0"/>
              </a:rPr>
              <a:t>Стиль передвижения.</a:t>
            </a:r>
            <a:endParaRPr lang="ru-RU" altLang="ru-RU" sz="20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В нормативных документах не прописан стиль передвижения, участник выбирает стиль самостоятельно. Поэтому трасса должна быть готова как для классического стиля передвижения на лыжах, так и для свободного.</a:t>
            </a:r>
          </a:p>
          <a:p>
            <a:pPr eaLnBrk="1" hangingPunct="1">
              <a:buFont typeface="Wingdings 2" pitchFamily="18" charset="2"/>
              <a:buNone/>
            </a:pPr>
            <a:endParaRPr lang="ru-RU" altLang="ru-RU" sz="2000" u="sng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2000" b="1" u="sng" smtClean="0">
                <a:latin typeface="Times New Roman" pitchFamily="18" charset="0"/>
                <a:cs typeface="Times New Roman" pitchFamily="18" charset="0"/>
              </a:rPr>
              <a:t>Виды старта.</a:t>
            </a:r>
            <a:endParaRPr lang="ru-RU" altLang="ru-RU" sz="20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Массовый старт, используется для ступеней, в которых норматив указан «Без учёта времени».</a:t>
            </a:r>
          </a:p>
          <a:p>
            <a:pPr eaLnBrk="1" hangingPunct="1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При раздельном старте, обычно используется интервал 30с., но возможно и 15с. в зависимости от количества участников.</a:t>
            </a:r>
          </a:p>
          <a:p>
            <a:pPr eaLnBrk="1" hangingPunct="1"/>
            <a:endParaRPr lang="ru-RU" altLang="ru-RU" sz="2000" smtClean="0"/>
          </a:p>
        </p:txBody>
      </p:sp>
      <p:pic>
        <p:nvPicPr>
          <p:cNvPr id="58371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Содержимое 2"/>
          <p:cNvSpPr>
            <a:spLocks noGrp="1"/>
          </p:cNvSpPr>
          <p:nvPr>
            <p:ph idx="1"/>
          </p:nvPr>
        </p:nvSpPr>
        <p:spPr>
          <a:xfrm>
            <a:off x="468313" y="1557338"/>
            <a:ext cx="8401050" cy="555466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altLang="ru-RU" sz="2000" b="1" u="sng" smtClean="0">
                <a:latin typeface="Times New Roman" pitchFamily="18" charset="0"/>
                <a:cs typeface="Times New Roman" pitchFamily="18" charset="0"/>
              </a:rPr>
              <a:t>Трасса</a:t>
            </a:r>
            <a:endParaRPr lang="ru-RU" altLang="ru-RU" sz="20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Трасса должна соответствовать километражу, быть широкой. Иметь лыжни для классического и свободного стиля передвижения.</a:t>
            </a:r>
          </a:p>
          <a:p>
            <a:pPr eaLnBrk="1" hangingPunct="1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Лыжня, расстояние между левой и правой лыжнями должно равняться 17-30см. Глубина от 2-5см. Если используется 2 и более лыжни, расстояние между ними 1-1,2м.</a:t>
            </a:r>
          </a:p>
          <a:p>
            <a:pPr eaLnBrk="1" hangingPunct="1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Финишная линия – отмечена цветной линией, ярко выражена.</a:t>
            </a:r>
          </a:p>
          <a:p>
            <a:pPr eaLnBrk="1" hangingPunct="1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Маркировка трассы – трасса должна быть понятной, что бы у участника не возникало сомнений о направлении. Разметка выполняется указателями, флажками, сигна</a:t>
            </a:r>
            <a:r>
              <a:rPr lang="ru-RU" altLang="ru-RU" sz="2000" smtClean="0"/>
              <a:t>льной лентой.</a:t>
            </a:r>
          </a:p>
          <a:p>
            <a:pPr eaLnBrk="1" hangingPunct="1"/>
            <a:endParaRPr lang="ru-RU" altLang="ru-RU" sz="2000" smtClean="0"/>
          </a:p>
        </p:txBody>
      </p:sp>
      <p:pic>
        <p:nvPicPr>
          <p:cNvPr id="59395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Плавание</a:t>
            </a:r>
            <a:endParaRPr lang="ru-RU" sz="3200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Тестирование умения плавать проводится, как правило, после предварительного обучения и тренировок.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время сдачи норм ГТО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участники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имеют право плыть любым способом. Разрешено стартовать с тумбочки, бортика или из воды. Пловец должен коснуться стенки бассейна какой-либо частью своего тела при завершении каждого отрезка дистанции и на финише.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зависимости от возрастных категорий комплекса,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участники сдают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нормы по плаванию как на скорость, так и без учета времени.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Результат каждого участника фиксируется и заносится в протокол.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000" dirty="0"/>
              <a:t> 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000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000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000" dirty="0"/>
          </a:p>
        </p:txBody>
      </p:sp>
      <p:pic>
        <p:nvPicPr>
          <p:cNvPr id="60420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043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Содержимое 3" descr="Плавание 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85875" y="1071563"/>
            <a:ext cx="7213600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Ошибки</a:t>
            </a:r>
            <a:endParaRPr lang="ru-RU" sz="3200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67" name="Содержимое 2"/>
          <p:cNvSpPr>
            <a:spLocks noGrp="1"/>
          </p:cNvSpPr>
          <p:nvPr>
            <p:ph idx="1"/>
          </p:nvPr>
        </p:nvSpPr>
        <p:spPr>
          <a:xfrm>
            <a:off x="1187450" y="2057400"/>
            <a:ext cx="7499350" cy="48006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При прохождении дистанции участники не имеют права:</a:t>
            </a:r>
          </a:p>
          <a:p>
            <a:pPr eaLnBrk="1" hangingPunct="1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становиться на дно;</a:t>
            </a:r>
          </a:p>
          <a:p>
            <a:pPr eaLnBrk="1" hangingPunct="1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 идти по дну;</a:t>
            </a:r>
          </a:p>
          <a:p>
            <a:pPr eaLnBrk="1" hangingPunct="1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использовать для продвижения или сохранения плавучести разделители дорожек или подручные средства;</a:t>
            </a:r>
          </a:p>
          <a:p>
            <a:pPr eaLnBrk="1" hangingPunct="1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случайное касание предметов или дна является нарушением правил. </a:t>
            </a:r>
          </a:p>
        </p:txBody>
      </p:sp>
      <p:pic>
        <p:nvPicPr>
          <p:cNvPr id="62468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Материально-техническое обеспечение</a:t>
            </a:r>
            <a:endParaRPr lang="ru-RU" sz="3200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Бассейн или открытый оборудованный для плавания водоем; 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рулетка (10-50м.);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 секундомеры с памятью по числу дорожек и 2 запасных;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«финишки»;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протоколы;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авторучки;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 свисток.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Судейство:</a:t>
            </a:r>
            <a:endParaRPr lang="ru-RU" sz="3200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Главный судья. 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Секретарь. 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Судья при участниках. 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Стартер. 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Судья на повороте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Судья на финише. 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Хронометристы</a:t>
            </a:r>
          </a:p>
          <a:p>
            <a:pPr eaLnBrk="1" hangingPunct="1">
              <a:buFont typeface="Wingdings 2" pitchFamily="18" charset="2"/>
              <a:buNone/>
            </a:pPr>
            <a:endParaRPr lang="ru-RU" altLang="ru-RU" sz="2000" smtClean="0"/>
          </a:p>
        </p:txBody>
      </p:sp>
      <p:pic>
        <p:nvPicPr>
          <p:cNvPr id="64516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0" y="142875"/>
            <a:ext cx="7505700" cy="85725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ru-RU" altLang="ru-RU" sz="3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Поднимание и опускание туловища из положения лежа</a:t>
            </a:r>
          </a:p>
        </p:txBody>
      </p:sp>
      <p:sp>
        <p:nvSpPr>
          <p:cNvPr id="65540" name="Содержимое 2"/>
          <p:cNvSpPr>
            <a:spLocks noGrp="1"/>
          </p:cNvSpPr>
          <p:nvPr>
            <p:ph idx="1"/>
          </p:nvPr>
        </p:nvSpPr>
        <p:spPr>
          <a:xfrm>
            <a:off x="1357313" y="1447800"/>
            <a:ext cx="7577137" cy="4981575"/>
          </a:xfrm>
        </p:spPr>
        <p:txBody>
          <a:bodyPr/>
          <a:lstStyle/>
          <a:p>
            <a:pPr eaLnBrk="1" hangingPunct="1"/>
            <a:r>
              <a:rPr lang="ru-RU" altLang="ru-RU" sz="2200" smtClean="0">
                <a:latin typeface="Times New Roman" pitchFamily="18" charset="0"/>
                <a:cs typeface="Times New Roman" pitchFamily="18" charset="0"/>
              </a:rPr>
              <a:t>Поднимание туловища из положения лежа выполняется из ИП: лежа на спине на гимнастическом мате, руки за головой, пальцы сцеплены в «замок», лопатки касаются мата, ноги согнуты в коленях под прямым углом, ступни прижаты партнером к полу.</a:t>
            </a:r>
          </a:p>
          <a:p>
            <a:pPr eaLnBrk="1" hangingPunct="1"/>
            <a:r>
              <a:rPr lang="ru-RU" altLang="ru-RU" sz="2200" smtClean="0">
                <a:latin typeface="Times New Roman" pitchFamily="18" charset="0"/>
                <a:cs typeface="Times New Roman" pitchFamily="18" charset="0"/>
              </a:rPr>
              <a:t>Участник выполняет максимальное количество подниманий за 1 мин., касаясь локтями бедер (коленей), с последующим возвратом в ИП.</a:t>
            </a:r>
          </a:p>
          <a:p>
            <a:pPr eaLnBrk="1" hangingPunct="1"/>
            <a:r>
              <a:rPr lang="ru-RU" altLang="ru-RU" sz="2200" smtClean="0">
                <a:latin typeface="Times New Roman" pitchFamily="18" charset="0"/>
                <a:cs typeface="Times New Roman" pitchFamily="18" charset="0"/>
              </a:rPr>
              <a:t>Засчитывается количество правильно выполненных подниманий туловища. </a:t>
            </a:r>
          </a:p>
          <a:p>
            <a:pPr eaLnBrk="1" hangingPunct="1"/>
            <a:r>
              <a:rPr lang="ru-RU" altLang="ru-RU" sz="2200" smtClean="0">
                <a:latin typeface="Times New Roman" pitchFamily="18" charset="0"/>
                <a:cs typeface="Times New Roman" pitchFamily="18" charset="0"/>
              </a:rPr>
              <a:t>Для выполнения тестирования создаются пары, один из партнеров выполняет упражнение, другой удерживает его ноги за ступни и голени. Затем участники меняются местами.</a:t>
            </a:r>
            <a:br>
              <a:rPr lang="ru-RU" altLang="ru-RU" sz="2200" smtClean="0">
                <a:latin typeface="Times New Roman" pitchFamily="18" charset="0"/>
                <a:cs typeface="Times New Roman" pitchFamily="18" charset="0"/>
              </a:rPr>
            </a:br>
            <a:endParaRPr lang="ru-RU" altLang="ru-RU" sz="22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4" descr="h9R6IHir59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341438"/>
            <a:ext cx="7670800" cy="511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Ошибки:</a:t>
            </a:r>
            <a:endParaRPr lang="ru-RU" sz="3200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587" name="Содержимое 2"/>
          <p:cNvSpPr>
            <a:spLocks noGrp="1"/>
          </p:cNvSpPr>
          <p:nvPr>
            <p:ph idx="1"/>
          </p:nvPr>
        </p:nvSpPr>
        <p:spPr>
          <a:xfrm>
            <a:off x="1187450" y="2057400"/>
            <a:ext cx="7499350" cy="4800600"/>
          </a:xfrm>
        </p:spPr>
        <p:txBody>
          <a:bodyPr/>
          <a:lstStyle/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отсутствие касания локтями бедер (коленей);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отсутствие касания лопатками мата; 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пальцы разомкнуты "из замка";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смещение таза. </a:t>
            </a:r>
          </a:p>
        </p:txBody>
      </p:sp>
      <p:pic>
        <p:nvPicPr>
          <p:cNvPr id="67588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>
                <a:solidFill>
                  <a:schemeClr val="tx2">
                    <a:satMod val="130000"/>
                  </a:schemeClr>
                </a:solidFill>
              </a:rPr>
              <a:t>Норматив выполняется из положения стоя (либо сидя) с опорой локтями о стойку (либо стол):</a:t>
            </a:r>
          </a:p>
        </p:txBody>
      </p:sp>
      <p:pic>
        <p:nvPicPr>
          <p:cNvPr id="13316" name="Рисунок 9" descr="C:\Users\Настя\Desktop\ПАПА\фото для презентации ГТО\изготов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1557338"/>
            <a:ext cx="46799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-177800" y="2700338"/>
            <a:ext cx="8428038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endParaRPr lang="ru-RU" altLang="ru-RU"/>
          </a:p>
          <a:p>
            <a:pPr algn="just"/>
            <a:endParaRPr lang="ru-RU" altLang="ru-RU"/>
          </a:p>
          <a:p>
            <a:pPr algn="just"/>
            <a:endParaRPr lang="ru-RU" altLang="ru-RU"/>
          </a:p>
          <a:p>
            <a:pPr algn="just"/>
            <a:r>
              <a:rPr lang="ru-RU" altLang="ru-RU"/>
              <a:t>                  с дистанции 10 метров (за исключение </a:t>
            </a:r>
            <a:r>
              <a:rPr lang="en-US" altLang="ru-RU"/>
              <a:t>III</a:t>
            </a:r>
            <a:r>
              <a:rPr lang="ru-RU" altLang="ru-RU"/>
              <a:t> ступени – 5 метров) </a:t>
            </a:r>
          </a:p>
          <a:p>
            <a:pPr algn="just"/>
            <a:r>
              <a:rPr lang="ru-RU" altLang="ru-RU"/>
              <a:t>                  по мишени №8:</a:t>
            </a:r>
          </a:p>
        </p:txBody>
      </p:sp>
      <p:pic>
        <p:nvPicPr>
          <p:cNvPr id="13318" name="Рисунок 12" descr="C:\Users\Настя\Desktop\ПАПА\фото для презентации ГТО\мишень 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4525" y="4076700"/>
            <a:ext cx="2552700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Материально – техническое обеспечение:</a:t>
            </a:r>
            <a:endParaRPr lang="ru-RU" sz="3200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612" name="Содержимое 2"/>
          <p:cNvSpPr>
            <a:spLocks noGrp="1"/>
          </p:cNvSpPr>
          <p:nvPr>
            <p:ph idx="1"/>
          </p:nvPr>
        </p:nvSpPr>
        <p:spPr>
          <a:xfrm>
            <a:off x="1258888" y="2057400"/>
            <a:ext cx="7499350" cy="4800600"/>
          </a:xfrm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Секундомер </a:t>
            </a:r>
          </a:p>
          <a:p>
            <a:pPr eaLnBrk="1" hangingPunct="1"/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Гимнастический мат (гимнастический коврик</a:t>
            </a:r>
            <a:r>
              <a:rPr lang="ru-RU" altLang="ru-RU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Судейство:</a:t>
            </a:r>
            <a:endParaRPr lang="ru-RU" sz="3200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635" name="Содержимое 2"/>
          <p:cNvSpPr>
            <a:spLocks noGrp="1"/>
          </p:cNvSpPr>
          <p:nvPr>
            <p:ph idx="1"/>
          </p:nvPr>
        </p:nvSpPr>
        <p:spPr>
          <a:xfrm>
            <a:off x="1187450" y="2057400"/>
            <a:ext cx="7499350" cy="4800600"/>
          </a:xfrm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Главный судья</a:t>
            </a:r>
          </a:p>
          <a:p>
            <a:pPr eaLnBrk="1" hangingPunct="1"/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Помощники судьи</a:t>
            </a:r>
          </a:p>
          <a:p>
            <a:pPr eaLnBrk="1" hangingPunct="1"/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Секретар</a:t>
            </a:r>
            <a:r>
              <a:rPr lang="ru-RU" altLang="ru-RU" smtClean="0"/>
              <a:t>ь </a:t>
            </a:r>
          </a:p>
        </p:txBody>
      </p:sp>
      <p:pic>
        <p:nvPicPr>
          <p:cNvPr id="69636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Подтягивание из виса на высокой перекладине</a:t>
            </a:r>
            <a:endParaRPr lang="ru-RU" sz="3200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660" name="Содержимое 2"/>
          <p:cNvSpPr>
            <a:spLocks noGrp="1"/>
          </p:cNvSpPr>
          <p:nvPr>
            <p:ph idx="1"/>
          </p:nvPr>
        </p:nvSpPr>
        <p:spPr>
          <a:xfrm>
            <a:off x="1435100" y="1447800"/>
            <a:ext cx="7351713" cy="5053013"/>
          </a:xfrm>
        </p:spPr>
        <p:txBody>
          <a:bodyPr/>
          <a:lstStyle/>
          <a:p>
            <a:pPr eaLnBrk="1" hangingPunct="1"/>
            <a:r>
              <a:rPr lang="ru-RU" altLang="ru-RU" sz="2600" smtClean="0">
                <a:latin typeface="Times New Roman" pitchFamily="18" charset="0"/>
                <a:cs typeface="Times New Roman" pitchFamily="18" charset="0"/>
              </a:rPr>
              <a:t>Подтягивание на высокой перекладине</a:t>
            </a:r>
            <a:r>
              <a:rPr lang="ru-RU" altLang="ru-RU" sz="26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600" smtClean="0">
                <a:latin typeface="Times New Roman" pitchFamily="18" charset="0"/>
                <a:cs typeface="Times New Roman" pitchFamily="18" charset="0"/>
              </a:rPr>
              <a:t>выполняется из ИП: вис хватом сверху, кисти рук на ширине плеч, руки, туловище и ноги выпрямлены, ноги не касаются пола, ступни вместе.</a:t>
            </a:r>
          </a:p>
          <a:p>
            <a:pPr eaLnBrk="1" hangingPunct="1"/>
            <a:r>
              <a:rPr lang="ru-RU" altLang="ru-RU" sz="2600" smtClean="0">
                <a:latin typeface="Times New Roman" pitchFamily="18" charset="0"/>
                <a:cs typeface="Times New Roman" pitchFamily="18" charset="0"/>
              </a:rPr>
              <a:t>Участник подтягивается так, чтобы подбородок пересек верхнюю линию грифа перекладины, затем опускается в вис и продолжает выполнение упражнения. </a:t>
            </a:r>
          </a:p>
          <a:p>
            <a:pPr eaLnBrk="1" hangingPunct="1"/>
            <a:r>
              <a:rPr lang="ru-RU" altLang="ru-RU" sz="2600" smtClean="0">
                <a:latin typeface="Times New Roman" pitchFamily="18" charset="0"/>
                <a:cs typeface="Times New Roman" pitchFamily="18" charset="0"/>
              </a:rPr>
              <a:t>Засчитывается количество правильно выполненных подтягиваний, фиксируемых счетом судьи.</a:t>
            </a:r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Содержимое 3" descr="подятигивание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0" y="1000125"/>
            <a:ext cx="7248525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Ошибки:</a:t>
            </a:r>
            <a:endParaRPr lang="ru-RU" sz="3200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707" name="Содержимое 2"/>
          <p:cNvSpPr>
            <a:spLocks noGrp="1"/>
          </p:cNvSpPr>
          <p:nvPr>
            <p:ph idx="1"/>
          </p:nvPr>
        </p:nvSpPr>
        <p:spPr>
          <a:xfrm>
            <a:off x="1258888" y="1773238"/>
            <a:ext cx="7499350" cy="4800600"/>
          </a:xfrm>
        </p:spPr>
        <p:txBody>
          <a:bodyPr/>
          <a:lstStyle/>
          <a:p>
            <a:pPr eaLnBrk="1" hangingPunct="1"/>
            <a:r>
              <a:rPr lang="ru-RU" altLang="ru-RU" sz="2600" smtClean="0">
                <a:latin typeface="Times New Roman" pitchFamily="18" charset="0"/>
                <a:cs typeface="Times New Roman" pitchFamily="18" charset="0"/>
              </a:rPr>
              <a:t>подтягивание рывками или с махами ног (туловища);</a:t>
            </a:r>
          </a:p>
          <a:p>
            <a:pPr eaLnBrk="1" hangingPunct="1"/>
            <a:r>
              <a:rPr lang="ru-RU" altLang="ru-RU" sz="2600" smtClean="0">
                <a:latin typeface="Times New Roman" pitchFamily="18" charset="0"/>
                <a:cs typeface="Times New Roman" pitchFamily="18" charset="0"/>
              </a:rPr>
              <a:t>подбородок не поднялся выше грифа перекладины;</a:t>
            </a:r>
          </a:p>
          <a:p>
            <a:pPr eaLnBrk="1" hangingPunct="1"/>
            <a:r>
              <a:rPr lang="ru-RU" altLang="ru-RU" sz="2600" smtClean="0">
                <a:latin typeface="Times New Roman" pitchFamily="18" charset="0"/>
                <a:cs typeface="Times New Roman" pitchFamily="18" charset="0"/>
              </a:rPr>
              <a:t>отсутствие фиксации на 0,5 сек. ИП;</a:t>
            </a:r>
          </a:p>
          <a:p>
            <a:pPr eaLnBrk="1" hangingPunct="1"/>
            <a:r>
              <a:rPr lang="ru-RU" altLang="ru-RU" sz="2600" smtClean="0">
                <a:latin typeface="Times New Roman" pitchFamily="18" charset="0"/>
                <a:cs typeface="Times New Roman" pitchFamily="18" charset="0"/>
              </a:rPr>
              <a:t>) разновременное сгибание рук.</a:t>
            </a:r>
          </a:p>
          <a:p>
            <a:pPr eaLnBrk="1" hangingPunct="1">
              <a:buFont typeface="Wingdings 2" pitchFamily="18" charset="2"/>
              <a:buNone/>
            </a:pPr>
            <a:endParaRPr lang="ru-RU" altLang="ru-RU" smtClean="0"/>
          </a:p>
        </p:txBody>
      </p:sp>
      <p:pic>
        <p:nvPicPr>
          <p:cNvPr id="72708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Материально – техническое обеспечение: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73732" name="Содержимое 2"/>
          <p:cNvSpPr>
            <a:spLocks noGrp="1"/>
          </p:cNvSpPr>
          <p:nvPr>
            <p:ph idx="1"/>
          </p:nvPr>
        </p:nvSpPr>
        <p:spPr>
          <a:xfrm>
            <a:off x="1357313" y="1447800"/>
            <a:ext cx="7577137" cy="5124450"/>
          </a:xfrm>
        </p:spPr>
        <p:txBody>
          <a:bodyPr/>
          <a:lstStyle/>
          <a:p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2-4 перекладины стационарные или навесные</a:t>
            </a:r>
            <a:endParaRPr lang="en-US" altLang="ru-RU" sz="24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стулья и гимнастические маты по числу мест тестирования + не менее 2 разминочных оборудованных мест, магнезия</a:t>
            </a:r>
            <a:endParaRPr lang="en-US" altLang="ru-RU" sz="24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наждачная бумага</a:t>
            </a:r>
            <a:endParaRPr lang="en-US" altLang="ru-RU" sz="24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гимнастическая скамья для участников</a:t>
            </a:r>
            <a:endParaRPr lang="en-US" altLang="ru-RU" sz="24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нагрудные номера </a:t>
            </a:r>
            <a:endParaRPr lang="en-US" altLang="ru-RU" sz="24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стол</a:t>
            </a:r>
            <a:endParaRPr lang="en-US" altLang="ru-RU" sz="24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стулья для судей</a:t>
            </a:r>
            <a:endParaRPr lang="en-US" altLang="ru-RU" sz="24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секундомер </a:t>
            </a:r>
            <a:endParaRPr lang="en-US" altLang="ru-RU" sz="24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«листы счета», разметочная лента</a:t>
            </a:r>
          </a:p>
          <a:p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Судейство:</a:t>
            </a:r>
            <a:endParaRPr lang="ru-RU" sz="3200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755" name="Содержимое 2"/>
          <p:cNvSpPr>
            <a:spLocks noGrp="1"/>
          </p:cNvSpPr>
          <p:nvPr>
            <p:ph idx="1"/>
          </p:nvPr>
        </p:nvSpPr>
        <p:spPr>
          <a:xfrm>
            <a:off x="1187450" y="2057400"/>
            <a:ext cx="7499350" cy="4800600"/>
          </a:xfrm>
        </p:spPr>
        <p:txBody>
          <a:bodyPr/>
          <a:lstStyle/>
          <a:p>
            <a:pPr eaLnBrk="1" hangingPunct="1"/>
            <a:r>
              <a:rPr lang="ru-RU" altLang="ru-RU" sz="2600" smtClean="0">
                <a:latin typeface="Times New Roman" pitchFamily="18" charset="0"/>
                <a:cs typeface="Times New Roman" pitchFamily="18" charset="0"/>
              </a:rPr>
              <a:t>Главный судья</a:t>
            </a:r>
          </a:p>
          <a:p>
            <a:pPr eaLnBrk="1" hangingPunct="1"/>
            <a:r>
              <a:rPr lang="ru-RU" altLang="ru-RU" sz="2600" smtClean="0">
                <a:latin typeface="Times New Roman" pitchFamily="18" charset="0"/>
                <a:cs typeface="Times New Roman" pitchFamily="18" charset="0"/>
              </a:rPr>
              <a:t>Помощники судьи</a:t>
            </a:r>
            <a:endParaRPr lang="en-US" altLang="ru-RU" sz="26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2600" smtClean="0">
                <a:latin typeface="Times New Roman" pitchFamily="18" charset="0"/>
                <a:cs typeface="Times New Roman" pitchFamily="18" charset="0"/>
              </a:rPr>
              <a:t>Судья при участниках </a:t>
            </a:r>
          </a:p>
          <a:p>
            <a:pPr eaLnBrk="1" hangingPunct="1"/>
            <a:r>
              <a:rPr lang="ru-RU" altLang="ru-RU" sz="2600" smtClean="0">
                <a:latin typeface="Times New Roman" pitchFamily="18" charset="0"/>
                <a:cs typeface="Times New Roman" pitchFamily="18" charset="0"/>
              </a:rPr>
              <a:t>секретарь</a:t>
            </a:r>
          </a:p>
        </p:txBody>
      </p:sp>
      <p:pic>
        <p:nvPicPr>
          <p:cNvPr id="74756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Подтягивание из виса на низкой перекладине:</a:t>
            </a:r>
            <a:endParaRPr lang="ru-RU" sz="3200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78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z="2600" smtClean="0">
                <a:latin typeface="Times New Roman" pitchFamily="18" charset="0"/>
                <a:cs typeface="Times New Roman" pitchFamily="18" charset="0"/>
              </a:rPr>
              <a:t>Подтягивание на низкой перекладине выполняется из ИП: вис лежа лицом вверх хватом сверху, кисти рук на ширине плеч, голова, туловище и ноги составляют прямую линию, пятки могут упираться в опору высотой до 4 см.</a:t>
            </a:r>
          </a:p>
          <a:p>
            <a:pPr eaLnBrk="1" hangingPunct="1"/>
            <a:endParaRPr lang="ru-RU" altLang="ru-RU" sz="26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2600" smtClean="0">
                <a:latin typeface="Times New Roman" pitchFamily="18" charset="0"/>
                <a:cs typeface="Times New Roman" pitchFamily="18" charset="0"/>
              </a:rPr>
              <a:t>Высота грифа перекладины для участников </a:t>
            </a:r>
            <a:r>
              <a:rPr lang="en-US" altLang="ru-RU" sz="260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altLang="ru-RU" sz="260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altLang="ru-RU" sz="260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altLang="ru-RU" sz="2600" smtClean="0">
                <a:latin typeface="Times New Roman" pitchFamily="18" charset="0"/>
                <a:cs typeface="Times New Roman" pitchFamily="18" charset="0"/>
              </a:rPr>
              <a:t> ступеней - 90 см. Высота грифа перекладины для участников </a:t>
            </a:r>
            <a:r>
              <a:rPr lang="en-US" altLang="ru-RU" sz="260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altLang="ru-RU" sz="260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altLang="ru-RU" sz="2600" smtClean="0">
                <a:latin typeface="Times New Roman" pitchFamily="18" charset="0"/>
                <a:cs typeface="Times New Roman" pitchFamily="18" charset="0"/>
              </a:rPr>
              <a:t>IX</a:t>
            </a:r>
            <a:r>
              <a:rPr lang="ru-RU" altLang="ru-RU" sz="2600" smtClean="0">
                <a:latin typeface="Times New Roman" pitchFamily="18" charset="0"/>
                <a:cs typeface="Times New Roman" pitchFamily="18" charset="0"/>
              </a:rPr>
              <a:t> ступеней - 110 см.</a:t>
            </a:r>
          </a:p>
          <a:p>
            <a:pPr eaLnBrk="1" hangingPunct="1">
              <a:buFont typeface="Wingdings 2" pitchFamily="18" charset="2"/>
              <a:buNone/>
            </a:pPr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Содержимое 3" descr="image10-520x245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71625" y="1071563"/>
            <a:ext cx="7005638" cy="3714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7" name="Содержимое 2"/>
          <p:cNvSpPr>
            <a:spLocks noGrp="1"/>
          </p:cNvSpPr>
          <p:nvPr>
            <p:ph idx="1"/>
          </p:nvPr>
        </p:nvSpPr>
        <p:spPr>
          <a:xfrm>
            <a:off x="1214438" y="214313"/>
            <a:ext cx="7572375" cy="6429375"/>
          </a:xfrm>
        </p:spPr>
        <p:txBody>
          <a:bodyPr/>
          <a:lstStyle/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Для того чтобы занять ИП, участник подходит к перекладине, берется за гриф хватом сверху, приседает под гриф и, держа голову прямо, ставит подбородок на гриф перекладины. После чего, не разгибая рук и не отрывая подбородка от перекладины, шагая вперед, выпрямляется так, чтобы голова, туловище и ноги составляли прямую линию. Помощник судьи подставляет опору под ноги участника. После этого участник выпрямляет руки и занимает ИП. Из ИП участник подтягивается до пересечения подбородком грифа перекладины, затем опускается в вис и, зафиксировав на 0,5 сек. ИП, продолжает выполнение упражнения.</a:t>
            </a:r>
          </a:p>
          <a:p>
            <a:pPr eaLnBrk="1" hangingPunct="1"/>
            <a:endParaRPr lang="ru-RU" altLang="ru-RU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Засчитывается количество правильно выполненных подтягиваний, фиксируемых счетом судьи.</a:t>
            </a:r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539750" y="476250"/>
            <a:ext cx="3455988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2000"/>
          </a:p>
          <a:p>
            <a:endParaRPr lang="ru-RU" altLang="ru-RU" sz="2000"/>
          </a:p>
          <a:p>
            <a:r>
              <a:rPr lang="ru-RU" altLang="ru-RU" sz="2000"/>
              <a:t>Условиями упражнения предусмотрено две серии выстрелов: </a:t>
            </a:r>
          </a:p>
          <a:p>
            <a:endParaRPr lang="ru-RU" altLang="ru-RU" sz="2000"/>
          </a:p>
          <a:p>
            <a:r>
              <a:rPr lang="ru-RU" altLang="ru-RU" sz="2000"/>
              <a:t>1. пробная серия – 3 выстрела в верхнюю левую мишень;</a:t>
            </a:r>
          </a:p>
          <a:p>
            <a:endParaRPr lang="ru-RU" altLang="ru-RU" sz="2000"/>
          </a:p>
          <a:p>
            <a:r>
              <a:rPr lang="ru-RU" altLang="ru-RU" sz="2000"/>
              <a:t>2. контрольная серия – 5 выстрелов по 5-ти мишеням</a:t>
            </a:r>
          </a:p>
          <a:p>
            <a:endParaRPr lang="ru-RU" altLang="ru-RU" sz="2000"/>
          </a:p>
          <a:p>
            <a:r>
              <a:rPr lang="ru-RU" altLang="ru-RU" sz="2000"/>
              <a:t>время на стрельбу 10 минут</a:t>
            </a:r>
          </a:p>
        </p:txBody>
      </p:sp>
      <p:pic>
        <p:nvPicPr>
          <p:cNvPr id="14339" name="Рисунок 13" descr="C:\Users\Настя\Desktop\ПАПА\фото для презентации ГТО\мишень 8 А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0200" y="620713"/>
            <a:ext cx="4614863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Ошибки: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851" name="Содержимое 2"/>
          <p:cNvSpPr>
            <a:spLocks noGrp="1"/>
          </p:cNvSpPr>
          <p:nvPr>
            <p:ph idx="1"/>
          </p:nvPr>
        </p:nvSpPr>
        <p:spPr>
          <a:xfrm>
            <a:off x="1258888" y="1773238"/>
            <a:ext cx="7499350" cy="4800600"/>
          </a:xfrm>
        </p:spPr>
        <p:txBody>
          <a:bodyPr/>
          <a:lstStyle/>
          <a:p>
            <a:pPr eaLnBrk="1" hangingPunct="1"/>
            <a:r>
              <a:rPr lang="ru-RU" altLang="ru-RU" sz="2600" smtClean="0">
                <a:latin typeface="Times New Roman" pitchFamily="18" charset="0"/>
                <a:cs typeface="Times New Roman" pitchFamily="18" charset="0"/>
              </a:rPr>
              <a:t>подтягивания с рывками или с прогибанием туловища;</a:t>
            </a:r>
          </a:p>
          <a:p>
            <a:pPr eaLnBrk="1" hangingPunct="1"/>
            <a:r>
              <a:rPr lang="ru-RU" altLang="ru-RU" sz="2600" smtClean="0">
                <a:latin typeface="Times New Roman" pitchFamily="18" charset="0"/>
                <a:cs typeface="Times New Roman" pitchFamily="18" charset="0"/>
              </a:rPr>
              <a:t>подбородок не поднялся выше грифа перекладины;</a:t>
            </a:r>
          </a:p>
          <a:p>
            <a:pPr eaLnBrk="1" hangingPunct="1"/>
            <a:r>
              <a:rPr lang="ru-RU" altLang="ru-RU" sz="2600" smtClean="0">
                <a:latin typeface="Times New Roman" pitchFamily="18" charset="0"/>
                <a:cs typeface="Times New Roman" pitchFamily="18" charset="0"/>
              </a:rPr>
              <a:t>отсутствие фиксации на 0,5 сек. ИП;</a:t>
            </a:r>
          </a:p>
          <a:p>
            <a:pPr eaLnBrk="1" hangingPunct="1"/>
            <a:r>
              <a:rPr lang="ru-RU" altLang="ru-RU" sz="2600" smtClean="0">
                <a:latin typeface="Times New Roman" pitchFamily="18" charset="0"/>
                <a:cs typeface="Times New Roman" pitchFamily="18" charset="0"/>
              </a:rPr>
              <a:t>разновременное сгибание рук.</a:t>
            </a:r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</p:txBody>
      </p:sp>
      <p:pic>
        <p:nvPicPr>
          <p:cNvPr id="78852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Материально – техническое обеспечение: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876" name="Содержимое 2"/>
          <p:cNvSpPr>
            <a:spLocks noGrp="1"/>
          </p:cNvSpPr>
          <p:nvPr>
            <p:ph idx="1"/>
          </p:nvPr>
        </p:nvSpPr>
        <p:spPr>
          <a:xfrm>
            <a:off x="1143000" y="1447800"/>
            <a:ext cx="7791450" cy="5267325"/>
          </a:xfrm>
        </p:spPr>
        <p:txBody>
          <a:bodyPr/>
          <a:lstStyle/>
          <a:p>
            <a:pPr eaLnBrk="1" hangingPunct="1"/>
            <a:r>
              <a:rPr lang="ru-RU" altLang="ru-RU" sz="2200" smtClean="0">
                <a:latin typeface="Times New Roman" pitchFamily="18" charset="0"/>
                <a:cs typeface="Times New Roman" pitchFamily="18" charset="0"/>
              </a:rPr>
              <a:t>перекладины навесные </a:t>
            </a:r>
          </a:p>
          <a:p>
            <a:pPr eaLnBrk="1" hangingPunct="1"/>
            <a:r>
              <a:rPr lang="ru-RU" altLang="ru-RU" sz="2200" smtClean="0">
                <a:latin typeface="Times New Roman" pitchFamily="18" charset="0"/>
                <a:cs typeface="Times New Roman" pitchFamily="18" charset="0"/>
              </a:rPr>
              <a:t>секции шведской стенки </a:t>
            </a:r>
          </a:p>
          <a:p>
            <a:pPr eaLnBrk="1" hangingPunct="1"/>
            <a:r>
              <a:rPr lang="ru-RU" altLang="ru-RU" sz="2200" smtClean="0">
                <a:latin typeface="Times New Roman" pitchFamily="18" charset="0"/>
                <a:cs typeface="Times New Roman" pitchFamily="18" charset="0"/>
              </a:rPr>
              <a:t>стулья и гимнастические маты по числу мест тестирования + не менее 2 разминочных оборудованных мест </a:t>
            </a:r>
          </a:p>
          <a:p>
            <a:pPr eaLnBrk="1" hangingPunct="1"/>
            <a:r>
              <a:rPr lang="ru-RU" altLang="ru-RU" sz="2200" smtClean="0">
                <a:latin typeface="Times New Roman" pitchFamily="18" charset="0"/>
                <a:cs typeface="Times New Roman" pitchFamily="18" charset="0"/>
              </a:rPr>
              <a:t>магнезия</a:t>
            </a:r>
          </a:p>
          <a:p>
            <a:pPr eaLnBrk="1" hangingPunct="1"/>
            <a:r>
              <a:rPr lang="ru-RU" altLang="ru-RU" sz="2200" smtClean="0">
                <a:latin typeface="Times New Roman" pitchFamily="18" charset="0"/>
                <a:cs typeface="Times New Roman" pitchFamily="18" charset="0"/>
              </a:rPr>
              <a:t>наждачная бумага </a:t>
            </a:r>
          </a:p>
          <a:p>
            <a:pPr eaLnBrk="1" hangingPunct="1"/>
            <a:r>
              <a:rPr lang="ru-RU" altLang="ru-RU" sz="2200" smtClean="0">
                <a:latin typeface="Times New Roman" pitchFamily="18" charset="0"/>
                <a:cs typeface="Times New Roman" pitchFamily="18" charset="0"/>
              </a:rPr>
              <a:t>гимнастическая скамья для участниц </a:t>
            </a:r>
          </a:p>
          <a:p>
            <a:pPr eaLnBrk="1" hangingPunct="1"/>
            <a:r>
              <a:rPr lang="ru-RU" altLang="ru-RU" sz="2200" smtClean="0">
                <a:latin typeface="Times New Roman" pitchFamily="18" charset="0"/>
                <a:cs typeface="Times New Roman" pitchFamily="18" charset="0"/>
              </a:rPr>
              <a:t>нагрудные номера</a:t>
            </a:r>
          </a:p>
          <a:p>
            <a:pPr eaLnBrk="1" hangingPunct="1"/>
            <a:r>
              <a:rPr lang="ru-RU" altLang="ru-RU" sz="2200" smtClean="0">
                <a:latin typeface="Times New Roman" pitchFamily="18" charset="0"/>
                <a:cs typeface="Times New Roman" pitchFamily="18" charset="0"/>
              </a:rPr>
              <a:t>стол </a:t>
            </a:r>
          </a:p>
          <a:p>
            <a:pPr eaLnBrk="1" hangingPunct="1"/>
            <a:r>
              <a:rPr lang="ru-RU" altLang="ru-RU" sz="2200" smtClean="0">
                <a:latin typeface="Times New Roman" pitchFamily="18" charset="0"/>
                <a:cs typeface="Times New Roman" pitchFamily="18" charset="0"/>
              </a:rPr>
              <a:t>стулья для судей</a:t>
            </a:r>
          </a:p>
          <a:p>
            <a:pPr eaLnBrk="1" hangingPunct="1"/>
            <a:r>
              <a:rPr lang="ru-RU" altLang="ru-RU" sz="2200" smtClean="0">
                <a:latin typeface="Times New Roman" pitchFamily="18" charset="0"/>
                <a:cs typeface="Times New Roman" pitchFamily="18" charset="0"/>
              </a:rPr>
              <a:t>рулетка 3м</a:t>
            </a:r>
          </a:p>
          <a:p>
            <a:pPr eaLnBrk="1" hangingPunct="1"/>
            <a:r>
              <a:rPr lang="ru-RU" altLang="ru-RU" sz="2200" smtClean="0">
                <a:latin typeface="Times New Roman" pitchFamily="18" charset="0"/>
                <a:cs typeface="Times New Roman" pitchFamily="18" charset="0"/>
              </a:rPr>
              <a:t>секундомер</a:t>
            </a:r>
          </a:p>
          <a:p>
            <a:pPr eaLnBrk="1" hangingPunct="1"/>
            <a:r>
              <a:rPr lang="ru-RU" altLang="ru-RU" sz="2200" smtClean="0">
                <a:latin typeface="Times New Roman" pitchFamily="18" charset="0"/>
                <a:cs typeface="Times New Roman" pitchFamily="18" charset="0"/>
              </a:rPr>
              <a:t>«листы счета», разметочная лента</a:t>
            </a:r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Судейство: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899" name="Содержимое 2"/>
          <p:cNvSpPr>
            <a:spLocks noGrp="1"/>
          </p:cNvSpPr>
          <p:nvPr>
            <p:ph idx="1"/>
          </p:nvPr>
        </p:nvSpPr>
        <p:spPr>
          <a:xfrm>
            <a:off x="1258888" y="2057400"/>
            <a:ext cx="7499350" cy="4800600"/>
          </a:xfrm>
        </p:spPr>
        <p:txBody>
          <a:bodyPr/>
          <a:lstStyle/>
          <a:p>
            <a:pPr eaLnBrk="1" hangingPunct="1"/>
            <a:r>
              <a:rPr lang="ru-RU" altLang="ru-RU" sz="2600" smtClean="0">
                <a:latin typeface="Times New Roman" pitchFamily="18" charset="0"/>
                <a:cs typeface="Times New Roman" pitchFamily="18" charset="0"/>
              </a:rPr>
              <a:t>Главный судья</a:t>
            </a:r>
          </a:p>
          <a:p>
            <a:pPr eaLnBrk="1" hangingPunct="1"/>
            <a:r>
              <a:rPr lang="ru-RU" altLang="ru-RU" sz="2600" smtClean="0">
                <a:latin typeface="Times New Roman" pitchFamily="18" charset="0"/>
                <a:cs typeface="Times New Roman" pitchFamily="18" charset="0"/>
              </a:rPr>
              <a:t>Помощник судьи</a:t>
            </a:r>
          </a:p>
          <a:p>
            <a:pPr eaLnBrk="1" hangingPunct="1"/>
            <a:r>
              <a:rPr lang="ru-RU" altLang="ru-RU" sz="2600" smtClean="0">
                <a:latin typeface="Times New Roman" pitchFamily="18" charset="0"/>
                <a:cs typeface="Times New Roman" pitchFamily="18" charset="0"/>
              </a:rPr>
              <a:t>Судья при участниках </a:t>
            </a:r>
          </a:p>
          <a:p>
            <a:pPr eaLnBrk="1" hangingPunct="1"/>
            <a:r>
              <a:rPr lang="ru-RU" altLang="ru-RU" sz="2600" smtClean="0">
                <a:latin typeface="Times New Roman" pitchFamily="18" charset="0"/>
                <a:cs typeface="Times New Roman" pitchFamily="18" charset="0"/>
              </a:rPr>
              <a:t>Секретарь</a:t>
            </a:r>
          </a:p>
          <a:p>
            <a:pPr eaLnBrk="1" hangingPunct="1"/>
            <a:endParaRPr lang="ru-RU" altLang="ru-RU" sz="26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0900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Рывок гири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24" name="Содержимое 2"/>
          <p:cNvSpPr>
            <a:spLocks noGrp="1"/>
          </p:cNvSpPr>
          <p:nvPr>
            <p:ph idx="1"/>
          </p:nvPr>
        </p:nvSpPr>
        <p:spPr>
          <a:xfrm>
            <a:off x="1285875" y="1447800"/>
            <a:ext cx="7648575" cy="5053013"/>
          </a:xfrm>
        </p:spPr>
        <p:txBody>
          <a:bodyPr/>
          <a:lstStyle/>
          <a:p>
            <a:pPr eaLnBrk="1" hangingPunct="1"/>
            <a:r>
              <a:rPr lang="ru-RU" altLang="ru-RU" sz="2600" smtClean="0">
                <a:latin typeface="Times New Roman" pitchFamily="18" charset="0"/>
                <a:cs typeface="Times New Roman" pitchFamily="18" charset="0"/>
              </a:rPr>
              <a:t>Для тестирования используются гири массой 16 кг. Контрольное время выполнения упражнения - 4 мин. Засчитывается суммарное количество правильно выполненных подъемов гири правой и левой рукой.</a:t>
            </a:r>
          </a:p>
          <a:p>
            <a:pPr eaLnBrk="1" hangingPunct="1"/>
            <a:r>
              <a:rPr lang="ru-RU" altLang="ru-RU" sz="2600" smtClean="0">
                <a:latin typeface="Times New Roman" pitchFamily="18" charset="0"/>
                <a:cs typeface="Times New Roman" pitchFamily="18" charset="0"/>
              </a:rPr>
              <a:t>Соревнования проводятся на помосте или любой ровной площадке размером 2×2 м. Участник обязан выступать на соревнованиях в спортивной форме, позволяющей судьям  определять выпрямление работающей руки и разгибание ног в тазобедренных и коленных суставах. </a:t>
            </a:r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Содержимое 3" descr="ryvok-giri-sxema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1563" y="1071563"/>
            <a:ext cx="7886700" cy="37861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1" name="Содержимое 2"/>
          <p:cNvSpPr>
            <a:spLocks noGrp="1"/>
          </p:cNvSpPr>
          <p:nvPr>
            <p:ph idx="1"/>
          </p:nvPr>
        </p:nvSpPr>
        <p:spPr>
          <a:xfrm>
            <a:off x="1071563" y="285750"/>
            <a:ext cx="7862887" cy="6215063"/>
          </a:xfrm>
        </p:spPr>
        <p:txBody>
          <a:bodyPr/>
          <a:lstStyle/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Рывок гири выполняется в один прием, сначала одной рукой, затем без перерыва другой. Участник должен непрерывным движением поднимать гирю вверх до полного выпрямления руки и зафиксировать ее. Работающая рука, ноги и туловище при этом должны быть выпрямлены. Переход к выполнению упражнения другой рукой может быть сделан один раз. Для смены рук разрешено использовать дополнительные замахи. </a:t>
            </a:r>
          </a:p>
          <a:p>
            <a:pPr eaLnBrk="1" hangingPunct="1"/>
            <a:endParaRPr lang="ru-RU" altLang="ru-RU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Участник имеет право начинать упражнение с любой руки и переходить к выполнению упражнения второй рукой в любое время, отдыхать, держа гирю в верхнем, либо нижнем положении, не более 5 сек. Во время выполнения упражнения судья засчитывает каждый правильно выполненный подъем после фиксации гири не менее чем на 0,5 сек.</a:t>
            </a:r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5" name="Содержимое 2"/>
          <p:cNvSpPr>
            <a:spLocks noGrp="1"/>
          </p:cNvSpPr>
          <p:nvPr>
            <p:ph idx="1"/>
          </p:nvPr>
        </p:nvSpPr>
        <p:spPr>
          <a:xfrm>
            <a:off x="971550" y="476250"/>
            <a:ext cx="7862888" cy="610552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altLang="ru-RU" sz="3800" b="1" smtClean="0"/>
              <a:t>Запрещено:</a:t>
            </a:r>
          </a:p>
          <a:p>
            <a:pPr eaLnBrk="1" hangingPunct="1"/>
            <a:r>
              <a:rPr lang="ru-RU" altLang="ru-RU" smtClean="0"/>
              <a:t> </a:t>
            </a:r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использовать какие-либо приспособления, облегчающие подъем гири, в том числе гимнастические накладки;</a:t>
            </a:r>
          </a:p>
          <a:p>
            <a:pPr eaLnBrk="1" hangingPunct="1"/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 использовать канифоль для подготовки ладоней;</a:t>
            </a:r>
          </a:p>
          <a:p>
            <a:pPr eaLnBrk="1" hangingPunct="1"/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оказывать себе помощь, опираясь свободной рукой на бедро или туловище;</a:t>
            </a:r>
          </a:p>
          <a:p>
            <a:pPr eaLnBrk="1" hangingPunct="1"/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 постановка гири на голову, плечо, грудь, ногу или помост;</a:t>
            </a:r>
          </a:p>
          <a:p>
            <a:pPr eaLnBrk="1" hangingPunct="1"/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 выход за пределы помоста.</a:t>
            </a:r>
          </a:p>
          <a:p>
            <a:pPr eaLnBrk="1" hangingPunct="1">
              <a:buFont typeface="Wingdings 2" pitchFamily="18" charset="2"/>
              <a:buNone/>
            </a:pPr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Ошибки: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0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z="2600" smtClean="0">
                <a:latin typeface="Times New Roman" pitchFamily="18" charset="0"/>
                <a:cs typeface="Times New Roman" pitchFamily="18" charset="0"/>
              </a:rPr>
              <a:t> дожим гири;</a:t>
            </a:r>
          </a:p>
          <a:p>
            <a:pPr eaLnBrk="1" hangingPunct="1"/>
            <a:r>
              <a:rPr lang="ru-RU" altLang="ru-RU" sz="2600" smtClean="0">
                <a:latin typeface="Times New Roman" pitchFamily="18" charset="0"/>
                <a:cs typeface="Times New Roman" pitchFamily="18" charset="0"/>
              </a:rPr>
              <a:t> касание свободной рукой ног, туловища, гири, работающей руки</a:t>
            </a:r>
          </a:p>
        </p:txBody>
      </p:sp>
      <p:pic>
        <p:nvPicPr>
          <p:cNvPr id="86020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Материально – техническое обеспечение: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04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Гиря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2 помоста 2х2м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1 разминочный оборудованный помост 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гимнастическая скамья для участников 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нагрудные номера 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стол и стулья для судей 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секундомер 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«листы счета», разметочная лента</a:t>
            </a:r>
          </a:p>
          <a:p>
            <a:pPr eaLnBrk="1" hangingPunct="1"/>
            <a:endParaRPr lang="ru-RU" altLang="ru-RU" sz="24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Судейство: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0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z="2600" smtClean="0">
                <a:latin typeface="Times New Roman" pitchFamily="18" charset="0"/>
                <a:cs typeface="Times New Roman" pitchFamily="18" charset="0"/>
              </a:rPr>
              <a:t>Главный судья</a:t>
            </a:r>
          </a:p>
          <a:p>
            <a:pPr eaLnBrk="1" hangingPunct="1"/>
            <a:r>
              <a:rPr lang="ru-RU" altLang="ru-RU" sz="2600" smtClean="0">
                <a:latin typeface="Times New Roman" pitchFamily="18" charset="0"/>
                <a:cs typeface="Times New Roman" pitchFamily="18" charset="0"/>
              </a:rPr>
              <a:t>Помощники судьи</a:t>
            </a:r>
          </a:p>
          <a:p>
            <a:pPr eaLnBrk="1" hangingPunct="1"/>
            <a:r>
              <a:rPr lang="ru-RU" altLang="ru-RU" sz="2600" smtClean="0">
                <a:latin typeface="Times New Roman" pitchFamily="18" charset="0"/>
                <a:cs typeface="Times New Roman" pitchFamily="18" charset="0"/>
              </a:rPr>
              <a:t>Судья при участниках </a:t>
            </a:r>
          </a:p>
          <a:p>
            <a:pPr eaLnBrk="1" hangingPunct="1"/>
            <a:r>
              <a:rPr lang="ru-RU" altLang="ru-RU" sz="2600" smtClean="0">
                <a:latin typeface="Times New Roman" pitchFamily="18" charset="0"/>
                <a:cs typeface="Times New Roman" pitchFamily="18" charset="0"/>
              </a:rPr>
              <a:t>секретарь</a:t>
            </a:r>
          </a:p>
        </p:txBody>
      </p:sp>
      <p:pic>
        <p:nvPicPr>
          <p:cNvPr id="88068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2000" b="1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2000" b="1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2000" b="1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2000" b="1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2000" b="1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2000" b="1">
                <a:solidFill>
                  <a:schemeClr val="tx2">
                    <a:satMod val="130000"/>
                  </a:schemeClr>
                </a:solidFill>
              </a:rPr>
              <a:t>Успешность выполнения норматива определяется показанным результатом, согласно следующим критериям (за исключением III ступени – критерии чуть ниже):</a:t>
            </a:r>
            <a:br>
              <a:rPr lang="ru-RU" sz="2000" b="1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2000" b="1">
                <a:solidFill>
                  <a:schemeClr val="tx2">
                    <a:satMod val="130000"/>
                  </a:schemeClr>
                </a:solidFill>
              </a:rPr>
              <a:t>К примеру: стрельба из пневматической винтовки бронзовый значок – 15 очков, серебряный – 20 и золотой – 25</a:t>
            </a:r>
            <a:r>
              <a:rPr lang="ru-RU" sz="4000">
                <a:solidFill>
                  <a:schemeClr val="tx2">
                    <a:satMod val="130000"/>
                  </a:schemeClr>
                </a:solidFill>
              </a:rPr>
              <a:t> </a:t>
            </a:r>
          </a:p>
        </p:txBody>
      </p:sp>
      <p:pic>
        <p:nvPicPr>
          <p:cNvPr id="15364" name="Рисунок 15" descr="C:\Users\Настя\Desktop\ПАПА\фото для презентации ГТО\результ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2708275"/>
            <a:ext cx="8459787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Сгибание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разгибание рук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упоре лежа на полу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092" name="Содержимое 2"/>
          <p:cNvSpPr>
            <a:spLocks noGrp="1"/>
          </p:cNvSpPr>
          <p:nvPr>
            <p:ph idx="1"/>
          </p:nvPr>
        </p:nvSpPr>
        <p:spPr>
          <a:xfrm>
            <a:off x="1357313" y="1447800"/>
            <a:ext cx="7577137" cy="5195888"/>
          </a:xfrm>
        </p:spPr>
        <p:txBody>
          <a:bodyPr/>
          <a:lstStyle/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Сгибание и разгибание рук в упоре лежа</a:t>
            </a:r>
            <a: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выполняется из ИП: упор лежа на полу, руки на ширине плеч, кисти вперед, локти разведены не более 45 градусов, плечи, туловище и ноги составляют прямую линию. Стопы упираются в пол без опоры.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Сгибая руки, необходимо коснуться грудью пола (или платформы высотой 5 см), затем, разгибая руки, вернуться в ИП и, зафиксировав его на 0,5 сек., продолжить выполнение упражнения.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Засчитывается количество правильно выполненных сгибаний и разгибаний рук, фиксируемых счетом судьи.</a:t>
            </a:r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Содержимое 3" descr="отжимание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57313" y="1143000"/>
            <a:ext cx="7194550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Ошибки: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139" name="Содержимое 2"/>
          <p:cNvSpPr>
            <a:spLocks noGrp="1"/>
          </p:cNvSpPr>
          <p:nvPr>
            <p:ph idx="1"/>
          </p:nvPr>
        </p:nvSpPr>
        <p:spPr>
          <a:xfrm>
            <a:off x="1258888" y="1700213"/>
            <a:ext cx="7499350" cy="4800600"/>
          </a:xfrm>
        </p:spPr>
        <p:txBody>
          <a:bodyPr/>
          <a:lstStyle/>
          <a:p>
            <a:pPr eaLnBrk="1" hangingPunct="1"/>
            <a:r>
              <a:rPr lang="ru-RU" altLang="ru-RU" smtClean="0"/>
              <a:t> </a:t>
            </a:r>
            <a:r>
              <a:rPr lang="ru-RU" altLang="ru-RU" sz="2600" smtClean="0">
                <a:latin typeface="Times New Roman" pitchFamily="18" charset="0"/>
                <a:cs typeface="Times New Roman" pitchFamily="18" charset="0"/>
              </a:rPr>
              <a:t>касание пола коленями, бедрами, тазом;</a:t>
            </a:r>
          </a:p>
          <a:p>
            <a:pPr eaLnBrk="1" hangingPunct="1"/>
            <a:r>
              <a:rPr lang="ru-RU" altLang="ru-RU" sz="2600" smtClean="0">
                <a:latin typeface="Times New Roman" pitchFamily="18" charset="0"/>
                <a:cs typeface="Times New Roman" pitchFamily="18" charset="0"/>
              </a:rPr>
              <a:t> нарушение прямой линии "плечи - туловище - ноги";</a:t>
            </a:r>
          </a:p>
          <a:p>
            <a:pPr eaLnBrk="1" hangingPunct="1"/>
            <a:r>
              <a:rPr lang="ru-RU" altLang="ru-RU" sz="2600" smtClean="0">
                <a:latin typeface="Times New Roman" pitchFamily="18" charset="0"/>
                <a:cs typeface="Times New Roman" pitchFamily="18" charset="0"/>
              </a:rPr>
              <a:t> отсутствие фиксации на 0,5 сек. ИП;</a:t>
            </a:r>
          </a:p>
          <a:p>
            <a:pPr eaLnBrk="1" hangingPunct="1"/>
            <a:r>
              <a:rPr lang="ru-RU" altLang="ru-RU" sz="2600" smtClean="0">
                <a:latin typeface="Times New Roman" pitchFamily="18" charset="0"/>
                <a:cs typeface="Times New Roman" pitchFamily="18" charset="0"/>
              </a:rPr>
              <a:t> разновременное разгибание рук.</a:t>
            </a:r>
          </a:p>
          <a:p>
            <a:pPr eaLnBrk="1" hangingPunct="1"/>
            <a:endParaRPr lang="ru-RU" altLang="ru-RU" smtClean="0"/>
          </a:p>
        </p:txBody>
      </p:sp>
      <p:pic>
        <p:nvPicPr>
          <p:cNvPr id="91140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Материально – техническое обеспечение: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6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«контактные платформы» и гимнастические коврики по числу мест тестирования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 1 разминочное оборудованное место 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магнезия 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нагрудные номера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гимнастическая скамья для участниц 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стол, стулья для судей 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транспортир 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секундомер 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«листы счета», разметочная лента</a:t>
            </a:r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Судейство: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1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z="2600" smtClean="0">
                <a:latin typeface="Times New Roman" pitchFamily="18" charset="0"/>
                <a:cs typeface="Times New Roman" pitchFamily="18" charset="0"/>
              </a:rPr>
              <a:t>Главный судья</a:t>
            </a:r>
          </a:p>
          <a:p>
            <a:pPr eaLnBrk="1" hangingPunct="1"/>
            <a:r>
              <a:rPr lang="ru-RU" altLang="ru-RU" sz="2600" smtClean="0">
                <a:latin typeface="Times New Roman" pitchFamily="18" charset="0"/>
                <a:cs typeface="Times New Roman" pitchFamily="18" charset="0"/>
              </a:rPr>
              <a:t>Помощник судьи</a:t>
            </a:r>
          </a:p>
          <a:p>
            <a:pPr eaLnBrk="1" hangingPunct="1"/>
            <a:r>
              <a:rPr lang="ru-RU" altLang="ru-RU" sz="2600" smtClean="0">
                <a:latin typeface="Times New Roman" pitchFamily="18" charset="0"/>
                <a:cs typeface="Times New Roman" pitchFamily="18" charset="0"/>
              </a:rPr>
              <a:t>Судья при участниках </a:t>
            </a:r>
          </a:p>
          <a:p>
            <a:pPr eaLnBrk="1" hangingPunct="1"/>
            <a:r>
              <a:rPr lang="ru-RU" altLang="ru-RU" sz="2600" smtClean="0">
                <a:latin typeface="Times New Roman" pitchFamily="18" charset="0"/>
                <a:cs typeface="Times New Roman" pitchFamily="18" charset="0"/>
              </a:rPr>
              <a:t>секретарь</a:t>
            </a:r>
          </a:p>
        </p:txBody>
      </p:sp>
      <p:pic>
        <p:nvPicPr>
          <p:cNvPr id="93188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313" y="274638"/>
            <a:ext cx="7577137" cy="136842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Сгибание и разгибание рук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упоре о гимнастическую скамью (сиденье стула)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212" name="Содержимое 2"/>
          <p:cNvSpPr>
            <a:spLocks noGrp="1"/>
          </p:cNvSpPr>
          <p:nvPr>
            <p:ph idx="1"/>
          </p:nvPr>
        </p:nvSpPr>
        <p:spPr>
          <a:xfrm>
            <a:off x="1357313" y="1714500"/>
            <a:ext cx="7577137" cy="5143500"/>
          </a:xfrm>
        </p:spPr>
        <p:txBody>
          <a:bodyPr/>
          <a:lstStyle/>
          <a:p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выполняется из ИП: руки на ширине плеч, кисти рук опираются о передний край гимнастической скамьи (сиденья стула), плечи, туловище и ноги составляют прямую линию. Стопы упираются в пол без опоры.</a:t>
            </a:r>
          </a:p>
          <a:p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Участник, сгибая руки, прикасается грудью к переднему краю гимнастической скамьи (сиденью стула), затем, разгибая руки, возвращается в ИП и, зафиксировав его на 0,5 с, продолжает выполнение испытания (теста).</a:t>
            </a:r>
          </a:p>
          <a:p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Засчитывается количество правильно выполненных сгибаний и разгибаний рук, фиксируемых счетом спортивного судьи в ИП.</a:t>
            </a:r>
          </a:p>
          <a:p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Ошибки: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2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 касание пола коленями;</a:t>
            </a:r>
          </a:p>
          <a:p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 нарушение прямой линии «плечи - туловище - ноги»;</a:t>
            </a:r>
          </a:p>
          <a:p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 отсутствие фиксации ИП на 0,5 с;</a:t>
            </a:r>
          </a:p>
          <a:p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 поочередное разгибание рук;</a:t>
            </a:r>
          </a:p>
          <a:p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 отсутствие касания грудью края гимнастической скамьи (или сиденья стула).</a:t>
            </a:r>
          </a:p>
          <a:p>
            <a:endParaRPr lang="ru-RU" altLang="ru-RU" smtClean="0"/>
          </a:p>
        </p:txBody>
      </p:sp>
      <p:pic>
        <p:nvPicPr>
          <p:cNvPr id="95236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Материально – техническое обеспечение: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26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«контактные платформы» и гимнастические коврики по числу мест тестирования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 1 разминочное оборудованное место 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магнезия 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нагрудные номера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гимнастическая скамья для участниц 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стол, стулья для судей 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транспортир 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секундомер 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«листы счета», разметочная лента</a:t>
            </a:r>
            <a:endParaRPr lang="ru-RU" alt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Судейство: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283" name="Содержимое 2"/>
          <p:cNvSpPr>
            <a:spLocks noGrp="1"/>
          </p:cNvSpPr>
          <p:nvPr>
            <p:ph idx="1"/>
          </p:nvPr>
        </p:nvSpPr>
        <p:spPr>
          <a:xfrm>
            <a:off x="1403350" y="1412875"/>
            <a:ext cx="7499350" cy="4800600"/>
          </a:xfrm>
        </p:spPr>
        <p:txBody>
          <a:bodyPr/>
          <a:lstStyle/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Главный судья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Помощник судьи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Судья при участниках 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секретарь</a:t>
            </a:r>
          </a:p>
          <a:p>
            <a:endParaRPr lang="ru-RU" altLang="ru-RU" smtClean="0"/>
          </a:p>
        </p:txBody>
      </p:sp>
      <p:pic>
        <p:nvPicPr>
          <p:cNvPr id="97284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8307" name="Содержимое 3" descr="BQEeScGZcxI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85938" y="1447800"/>
            <a:ext cx="6553200" cy="49879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C:\Documents and Settings\Ольга\Рабочий стол\Горбунова М.В\gold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Материально – техническое обеспечение: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Тир </a:t>
            </a:r>
          </a:p>
          <a:p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Пневматические винтовки или электронное оружие</a:t>
            </a:r>
          </a:p>
          <a:p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Пули</a:t>
            </a:r>
          </a:p>
          <a:p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Мишени</a:t>
            </a:r>
          </a:p>
          <a:p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Столы или стойки для стрельбы </a:t>
            </a:r>
          </a:p>
          <a:p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Маркеры </a:t>
            </a:r>
            <a:endParaRPr lang="ru-RU" altLang="ru-RU" smtClean="0"/>
          </a:p>
          <a:p>
            <a:pPr>
              <a:buFont typeface="Wingdings 2" pitchFamily="18" charset="2"/>
              <a:buNone/>
            </a:pPr>
            <a:endParaRPr lang="ru-RU" altLang="ru-RU" sz="24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660</TotalTime>
  <Words>2657</Words>
  <Application>Microsoft Office PowerPoint</Application>
  <PresentationFormat>Экран (4:3)</PresentationFormat>
  <Paragraphs>469</Paragraphs>
  <Slides>89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89</vt:i4>
      </vt:variant>
    </vt:vector>
  </HeadingPairs>
  <TitlesOfParts>
    <vt:vector size="98" baseType="lpstr">
      <vt:lpstr>Arial</vt:lpstr>
      <vt:lpstr>Corbel</vt:lpstr>
      <vt:lpstr>Wingdings 2</vt:lpstr>
      <vt:lpstr>Verdana</vt:lpstr>
      <vt:lpstr>Calibri</vt:lpstr>
      <vt:lpstr>Gill Sans MT</vt:lpstr>
      <vt:lpstr>Times New Roman</vt:lpstr>
      <vt:lpstr>Wingdings</vt:lpstr>
      <vt:lpstr>Солнцестояние</vt:lpstr>
      <vt:lpstr>Уральский государственный педагогический университет</vt:lpstr>
      <vt:lpstr> Стрельба из пневматической винтовки или электронного оружия</vt:lpstr>
      <vt:lpstr>  Стрельба в системе современного комплекса ГТО является нормативом по выбору для участников с III по IX ступени включительно. Норматив представлен в виде стрелкового упражнения, выполняемого из пневматических винтовок типа: </vt:lpstr>
      <vt:lpstr>Стрельба ведётся пулями для пневматического оружия: </vt:lpstr>
      <vt:lpstr>Также предусмотрена возможность выполнения норматива с использованием электронного оружия </vt:lpstr>
      <vt:lpstr>Норматив выполняется из положения стоя (либо сидя) с опорой локтями о стойку (либо стол):</vt:lpstr>
      <vt:lpstr>Слайд 7</vt:lpstr>
      <vt:lpstr>   Успешность выполнения норматива определяется показанным результатом, согласно следующим критериям (за исключением III ступени – критерии чуть ниже): К примеру: стрельба из пневматической винтовки бронзовый значок – 15 очков, серебряный – 20 и золотой – 25 </vt:lpstr>
      <vt:lpstr>Материально – техническое обеспечение:</vt:lpstr>
      <vt:lpstr>Судейство:</vt:lpstr>
      <vt:lpstr>Бег на короткие дистанции</vt:lpstr>
      <vt:lpstr>Слайд 12</vt:lpstr>
      <vt:lpstr>Слайд 13</vt:lpstr>
      <vt:lpstr>Судейство:</vt:lpstr>
      <vt:lpstr>Челночный бег 3х10</vt:lpstr>
      <vt:lpstr>Материально-техническое обеспечение</vt:lpstr>
      <vt:lpstr>Судейство:</vt:lpstr>
      <vt:lpstr>Метание теннисного мяча в цель</vt:lpstr>
      <vt:lpstr>Слайд 19</vt:lpstr>
      <vt:lpstr>Материально-техническое обеспечение</vt:lpstr>
      <vt:lpstr>Судейство:</vt:lpstr>
      <vt:lpstr>Метание мяча и спортивного снаряда </vt:lpstr>
      <vt:lpstr>Слайд 23</vt:lpstr>
      <vt:lpstr>Материально-техническое обеспечение</vt:lpstr>
      <vt:lpstr>Судейство:</vt:lpstr>
      <vt:lpstr>Бег на длинные дистанции</vt:lpstr>
      <vt:lpstr>Слайд 27</vt:lpstr>
      <vt:lpstr>Судейство: </vt:lpstr>
      <vt:lpstr>Прыжок в длину с места  толчком двумя ногами </vt:lpstr>
      <vt:lpstr>Слайд 30</vt:lpstr>
      <vt:lpstr>Ошибки: </vt:lpstr>
      <vt:lpstr>Материально-техническое обеспечение</vt:lpstr>
      <vt:lpstr>Судейство:</vt:lpstr>
      <vt:lpstr>Прыжки в длину с разбега</vt:lpstr>
      <vt:lpstr>Слайд 35</vt:lpstr>
      <vt:lpstr>Слайд 36</vt:lpstr>
      <vt:lpstr>Ошибки:</vt:lpstr>
      <vt:lpstr>Материально-техническое обеспечение</vt:lpstr>
      <vt:lpstr>Судейство:</vt:lpstr>
      <vt:lpstr>Наклон вперед из положения стоя с прямыми ногами</vt:lpstr>
      <vt:lpstr>Слайд 41</vt:lpstr>
      <vt:lpstr>Ошибки:</vt:lpstr>
      <vt:lpstr>Наклон на полу</vt:lpstr>
      <vt:lpstr>Ошибки:</vt:lpstr>
      <vt:lpstr>Материально – техническое обеспечение</vt:lpstr>
      <vt:lpstr>Судейство:</vt:lpstr>
      <vt:lpstr>Бег на лыжах</vt:lpstr>
      <vt:lpstr>Судейство:</vt:lpstr>
      <vt:lpstr>Слайд 49</vt:lpstr>
      <vt:lpstr>Слайд 50</vt:lpstr>
      <vt:lpstr>Слайд 51</vt:lpstr>
      <vt:lpstr>Плавание</vt:lpstr>
      <vt:lpstr>Слайд 53</vt:lpstr>
      <vt:lpstr>Ошибки</vt:lpstr>
      <vt:lpstr>Материально-техническое обеспечение</vt:lpstr>
      <vt:lpstr>Судейство:</vt:lpstr>
      <vt:lpstr>Поднимание и опускание туловища из положения лежа</vt:lpstr>
      <vt:lpstr>Слайд 58</vt:lpstr>
      <vt:lpstr>Ошибки:</vt:lpstr>
      <vt:lpstr>Материально – техническое обеспечение:</vt:lpstr>
      <vt:lpstr>Судейство:</vt:lpstr>
      <vt:lpstr>Подтягивание из виса на высокой перекладине</vt:lpstr>
      <vt:lpstr>Слайд 63</vt:lpstr>
      <vt:lpstr>Ошибки:</vt:lpstr>
      <vt:lpstr>Материально – техническое обеспечение: </vt:lpstr>
      <vt:lpstr>Судейство:</vt:lpstr>
      <vt:lpstr>Подтягивание из виса на низкой перекладине:</vt:lpstr>
      <vt:lpstr>Слайд 68</vt:lpstr>
      <vt:lpstr>Слайд 69</vt:lpstr>
      <vt:lpstr>Ошибки:</vt:lpstr>
      <vt:lpstr>Материально – техническое обеспечение:</vt:lpstr>
      <vt:lpstr>Судейство:</vt:lpstr>
      <vt:lpstr>Рывок гири</vt:lpstr>
      <vt:lpstr>Слайд 74</vt:lpstr>
      <vt:lpstr>Слайд 75</vt:lpstr>
      <vt:lpstr>Слайд 76</vt:lpstr>
      <vt:lpstr>Ошибки:</vt:lpstr>
      <vt:lpstr>Материально – техническое обеспечение:</vt:lpstr>
      <vt:lpstr>Судейство:</vt:lpstr>
      <vt:lpstr>Сгибание/разгибание рук  в упоре лежа на полу</vt:lpstr>
      <vt:lpstr>Слайд 81</vt:lpstr>
      <vt:lpstr>Ошибки:</vt:lpstr>
      <vt:lpstr>Материально – техническое обеспечение:</vt:lpstr>
      <vt:lpstr>Судейство:</vt:lpstr>
      <vt:lpstr>Сгибание и разгибание рук  в упоре о гимнастическую скамью (сиденье стула) </vt:lpstr>
      <vt:lpstr>Ошибки:</vt:lpstr>
      <vt:lpstr>Материально – техническое обеспечение:</vt:lpstr>
      <vt:lpstr>Судейство: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Уральский государственный педагогический университет</dc:title>
  <dc:creator>Даша</dc:creator>
  <cp:lastModifiedBy>Luda</cp:lastModifiedBy>
  <cp:revision>54</cp:revision>
  <dcterms:created xsi:type="dcterms:W3CDTF">2015-12-01T11:35:26Z</dcterms:created>
  <dcterms:modified xsi:type="dcterms:W3CDTF">2016-02-06T06:36:57Z</dcterms:modified>
</cp:coreProperties>
</file>