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62" r:id="rId5"/>
    <p:sldId id="260" r:id="rId6"/>
    <p:sldId id="259" r:id="rId7"/>
    <p:sldId id="264" r:id="rId8"/>
    <p:sldId id="265" r:id="rId9"/>
    <p:sldId id="266" r:id="rId10"/>
    <p:sldId id="269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E85B7E-0519-4DAE-AD58-952BE72625B5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3D2F9AE-818B-45A9-9940-9B0186CDA03D}">
      <dgm:prSet phldrT="[Текст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dirty="0"/>
            <a:t>60 детских садов, </a:t>
          </a:r>
        </a:p>
        <a:p>
          <a:r>
            <a:rPr lang="ru-RU" dirty="0"/>
            <a:t>56 профессий</a:t>
          </a:r>
        </a:p>
      </dgm:t>
    </dgm:pt>
    <dgm:pt modelId="{5CFE7CF0-425E-4854-9613-CCACA2CE4F03}" type="parTrans" cxnId="{9A6C9DD9-226B-4A2B-88F2-5BF29F62B2FA}">
      <dgm:prSet/>
      <dgm:spPr/>
      <dgm:t>
        <a:bodyPr/>
        <a:lstStyle/>
        <a:p>
          <a:endParaRPr lang="ru-RU"/>
        </a:p>
      </dgm:t>
    </dgm:pt>
    <dgm:pt modelId="{C6FB7142-A685-4538-B1F3-63FF184B6981}" type="sibTrans" cxnId="{9A6C9DD9-226B-4A2B-88F2-5BF29F62B2FA}">
      <dgm:prSet/>
      <dgm:spPr/>
      <dgm:t>
        <a:bodyPr/>
        <a:lstStyle/>
        <a:p>
          <a:endParaRPr lang="ru-RU"/>
        </a:p>
      </dgm:t>
    </dgm:pt>
    <dgm:pt modelId="{9D1CEBB7-EF40-4152-98B7-B153032C5C81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/>
            <a:t>15 </a:t>
          </a:r>
        </a:p>
        <a:p>
          <a:r>
            <a:rPr lang="ru-RU" dirty="0"/>
            <a:t>творческие и информационные</a:t>
          </a:r>
        </a:p>
      </dgm:t>
    </dgm:pt>
    <dgm:pt modelId="{D710D31A-A3B7-49C4-813E-0793B4102F89}" type="parTrans" cxnId="{2D852414-0CDC-476B-AD0F-4819BF45BA0B}">
      <dgm:prSet/>
      <dgm:spPr/>
      <dgm:t>
        <a:bodyPr/>
        <a:lstStyle/>
        <a:p>
          <a:endParaRPr lang="ru-RU"/>
        </a:p>
      </dgm:t>
    </dgm:pt>
    <dgm:pt modelId="{51A700EB-DDC3-4658-A817-B9F0D477ED40}" type="sibTrans" cxnId="{2D852414-0CDC-476B-AD0F-4819BF45BA0B}">
      <dgm:prSet/>
      <dgm:spPr/>
      <dgm:t>
        <a:bodyPr/>
        <a:lstStyle/>
        <a:p>
          <a:endParaRPr lang="ru-RU"/>
        </a:p>
      </dgm:t>
    </dgm:pt>
    <dgm:pt modelId="{FA2FF714-8193-4826-A7A8-4588A0E75D3B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/>
            <a:t>17 </a:t>
          </a:r>
        </a:p>
        <a:p>
          <a:r>
            <a:rPr lang="ru-RU" dirty="0" err="1"/>
            <a:t>социально-ориентированые</a:t>
          </a:r>
          <a:endParaRPr lang="ru-RU" dirty="0"/>
        </a:p>
      </dgm:t>
    </dgm:pt>
    <dgm:pt modelId="{627C6CCC-0374-4387-88A9-1FF471B7625E}" type="parTrans" cxnId="{615003B2-D00F-49A2-9288-690091525059}">
      <dgm:prSet/>
      <dgm:spPr/>
      <dgm:t>
        <a:bodyPr/>
        <a:lstStyle/>
        <a:p>
          <a:endParaRPr lang="ru-RU"/>
        </a:p>
      </dgm:t>
    </dgm:pt>
    <dgm:pt modelId="{293DB14E-19BB-4E57-848B-8E54261330E9}" type="sibTrans" cxnId="{615003B2-D00F-49A2-9288-690091525059}">
      <dgm:prSet/>
      <dgm:spPr/>
      <dgm:t>
        <a:bodyPr/>
        <a:lstStyle/>
        <a:p>
          <a:endParaRPr lang="ru-RU"/>
        </a:p>
      </dgm:t>
    </dgm:pt>
    <dgm:pt modelId="{39079FBC-1C3E-4CD3-B6C3-3710E5F0950F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/>
            <a:t>11 </a:t>
          </a:r>
        </a:p>
        <a:p>
          <a:r>
            <a:rPr lang="ru-RU" dirty="0" err="1"/>
            <a:t>естественно-научные</a:t>
          </a:r>
          <a:endParaRPr lang="ru-RU" dirty="0"/>
        </a:p>
      </dgm:t>
    </dgm:pt>
    <dgm:pt modelId="{51252EF1-3590-412C-A2F9-956C71AFCB37}" type="parTrans" cxnId="{02B44644-D65A-4C70-8A4D-DB4A20D98B39}">
      <dgm:prSet/>
      <dgm:spPr/>
      <dgm:t>
        <a:bodyPr/>
        <a:lstStyle/>
        <a:p>
          <a:endParaRPr lang="ru-RU"/>
        </a:p>
      </dgm:t>
    </dgm:pt>
    <dgm:pt modelId="{5F0A532F-6F0A-43E1-8CDD-036B040E8324}" type="sibTrans" cxnId="{02B44644-D65A-4C70-8A4D-DB4A20D98B39}">
      <dgm:prSet/>
      <dgm:spPr/>
      <dgm:t>
        <a:bodyPr/>
        <a:lstStyle/>
        <a:p>
          <a:endParaRPr lang="ru-RU"/>
        </a:p>
      </dgm:t>
    </dgm:pt>
    <dgm:pt modelId="{10CD32CA-4021-4FAA-A74E-49CB4A8C7A30}">
      <dgm:prSet phldrT="[Текст]" phldr="1"/>
      <dgm:spPr/>
      <dgm:t>
        <a:bodyPr/>
        <a:lstStyle/>
        <a:p>
          <a:endParaRPr lang="ru-RU" dirty="0"/>
        </a:p>
      </dgm:t>
    </dgm:pt>
    <dgm:pt modelId="{C429155B-8299-4BD2-8CAC-C461FD7B97E3}" type="parTrans" cxnId="{8512CC4A-6951-4C50-BFC8-1790A7EC5587}">
      <dgm:prSet/>
      <dgm:spPr/>
      <dgm:t>
        <a:bodyPr/>
        <a:lstStyle/>
        <a:p>
          <a:endParaRPr lang="ru-RU"/>
        </a:p>
      </dgm:t>
    </dgm:pt>
    <dgm:pt modelId="{5F865C66-6CCF-48A1-8A41-CCCA2AB9A85F}" type="sibTrans" cxnId="{8512CC4A-6951-4C50-BFC8-1790A7EC5587}">
      <dgm:prSet/>
      <dgm:spPr/>
      <dgm:t>
        <a:bodyPr/>
        <a:lstStyle/>
        <a:p>
          <a:endParaRPr lang="ru-RU"/>
        </a:p>
      </dgm:t>
    </dgm:pt>
    <dgm:pt modelId="{C38BAAA0-87E8-476C-9F6B-2C35AA5208A2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/>
            <a:t>13 </a:t>
          </a:r>
        </a:p>
        <a:p>
          <a:r>
            <a:rPr lang="ru-RU" dirty="0"/>
            <a:t>технические</a:t>
          </a:r>
        </a:p>
      </dgm:t>
    </dgm:pt>
    <dgm:pt modelId="{9776633B-3F3A-4407-817D-5D917BDA691A}" type="parTrans" cxnId="{D4D060E5-97FC-485F-81B8-99790BED84CE}">
      <dgm:prSet/>
      <dgm:spPr/>
      <dgm:t>
        <a:bodyPr/>
        <a:lstStyle/>
        <a:p>
          <a:endParaRPr lang="ru-RU"/>
        </a:p>
      </dgm:t>
    </dgm:pt>
    <dgm:pt modelId="{F46AA4E0-6BF4-4B94-80BF-BAD3EE9135AD}" type="sibTrans" cxnId="{D4D060E5-97FC-485F-81B8-99790BED84CE}">
      <dgm:prSet/>
      <dgm:spPr/>
      <dgm:t>
        <a:bodyPr/>
        <a:lstStyle/>
        <a:p>
          <a:endParaRPr lang="ru-RU"/>
        </a:p>
      </dgm:t>
    </dgm:pt>
    <dgm:pt modelId="{01CA2F0C-B781-4BC7-8089-0E26581ED684}">
      <dgm:prSet/>
      <dgm:spPr/>
    </dgm:pt>
    <dgm:pt modelId="{0106C28B-B6F8-41AF-9A9B-E1FAA08406C0}" type="parTrans" cxnId="{8FE78F72-4FF3-4DFE-A637-6545164D89F9}">
      <dgm:prSet/>
      <dgm:spPr/>
      <dgm:t>
        <a:bodyPr/>
        <a:lstStyle/>
        <a:p>
          <a:endParaRPr lang="ru-RU"/>
        </a:p>
      </dgm:t>
    </dgm:pt>
    <dgm:pt modelId="{37962A45-F812-48C5-BCBD-53BE4AAE5BE8}" type="sibTrans" cxnId="{8FE78F72-4FF3-4DFE-A637-6545164D89F9}">
      <dgm:prSet/>
      <dgm:spPr/>
      <dgm:t>
        <a:bodyPr/>
        <a:lstStyle/>
        <a:p>
          <a:endParaRPr lang="ru-RU"/>
        </a:p>
      </dgm:t>
    </dgm:pt>
    <dgm:pt modelId="{0CACEF21-0B28-4496-8AF7-3ED2D0B5D90E}">
      <dgm:prSet/>
      <dgm:spPr/>
    </dgm:pt>
    <dgm:pt modelId="{EA635FEC-008D-46BD-87AE-12EE0C1734B0}" type="parTrans" cxnId="{0E626B57-7D1C-4CA6-B6A1-D6993B720695}">
      <dgm:prSet/>
      <dgm:spPr/>
      <dgm:t>
        <a:bodyPr/>
        <a:lstStyle/>
        <a:p>
          <a:endParaRPr lang="ru-RU"/>
        </a:p>
      </dgm:t>
    </dgm:pt>
    <dgm:pt modelId="{B5B8E910-299E-4C33-886F-06E74CCB0E3A}" type="sibTrans" cxnId="{0E626B57-7D1C-4CA6-B6A1-D6993B720695}">
      <dgm:prSet/>
      <dgm:spPr/>
      <dgm:t>
        <a:bodyPr/>
        <a:lstStyle/>
        <a:p>
          <a:endParaRPr lang="ru-RU"/>
        </a:p>
      </dgm:t>
    </dgm:pt>
    <dgm:pt modelId="{02B973DC-2850-496D-81B3-C22076B7795D}" type="pres">
      <dgm:prSet presAssocID="{E6E85B7E-0519-4DAE-AD58-952BE72625B5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B1411C0-360C-4BE8-83CA-705A054136CD}" type="pres">
      <dgm:prSet presAssocID="{E6E85B7E-0519-4DAE-AD58-952BE72625B5}" presName="matrix" presStyleCnt="0"/>
      <dgm:spPr/>
    </dgm:pt>
    <dgm:pt modelId="{DB357C37-78F4-4205-B628-0DABAA7B8509}" type="pres">
      <dgm:prSet presAssocID="{E6E85B7E-0519-4DAE-AD58-952BE72625B5}" presName="tile1" presStyleLbl="node1" presStyleIdx="0" presStyleCnt="4"/>
      <dgm:spPr/>
    </dgm:pt>
    <dgm:pt modelId="{1F17890B-BB56-4826-B195-C59D30B50B30}" type="pres">
      <dgm:prSet presAssocID="{E6E85B7E-0519-4DAE-AD58-952BE72625B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16B78E2-EE67-4A82-BB19-616B1F0DEB06}" type="pres">
      <dgm:prSet presAssocID="{E6E85B7E-0519-4DAE-AD58-952BE72625B5}" presName="tile2" presStyleLbl="node1" presStyleIdx="1" presStyleCnt="4"/>
      <dgm:spPr/>
    </dgm:pt>
    <dgm:pt modelId="{3C3E4AE7-59AE-44B9-925C-8CE04BEB226C}" type="pres">
      <dgm:prSet presAssocID="{E6E85B7E-0519-4DAE-AD58-952BE72625B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466C182-73F7-4988-8066-74111126D5AF}" type="pres">
      <dgm:prSet presAssocID="{E6E85B7E-0519-4DAE-AD58-952BE72625B5}" presName="tile3" presStyleLbl="node1" presStyleIdx="2" presStyleCnt="4" custLinFactNeighborY="5469"/>
      <dgm:spPr/>
    </dgm:pt>
    <dgm:pt modelId="{3B5B9D9B-E161-4D58-B16B-23C02279369B}" type="pres">
      <dgm:prSet presAssocID="{E6E85B7E-0519-4DAE-AD58-952BE72625B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E1A8A89-8AE3-46A7-AC35-5D55EB9C24A6}" type="pres">
      <dgm:prSet presAssocID="{E6E85B7E-0519-4DAE-AD58-952BE72625B5}" presName="tile4" presStyleLbl="node1" presStyleIdx="3" presStyleCnt="4"/>
      <dgm:spPr/>
    </dgm:pt>
    <dgm:pt modelId="{CE286F60-95B8-4CED-BFC3-DE354662E293}" type="pres">
      <dgm:prSet presAssocID="{E6E85B7E-0519-4DAE-AD58-952BE72625B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10DF16DD-C9FD-4D44-9BFC-B37160645068}" type="pres">
      <dgm:prSet presAssocID="{E6E85B7E-0519-4DAE-AD58-952BE72625B5}" presName="centerTile" presStyleLbl="fgShp" presStyleIdx="0" presStyleCnt="1" custScaleX="109955" custScaleY="155359">
        <dgm:presLayoutVars>
          <dgm:chMax val="0"/>
          <dgm:chPref val="0"/>
        </dgm:presLayoutVars>
      </dgm:prSet>
      <dgm:spPr/>
    </dgm:pt>
  </dgm:ptLst>
  <dgm:cxnLst>
    <dgm:cxn modelId="{2D852414-0CDC-476B-AD0F-4819BF45BA0B}" srcId="{53D2F9AE-818B-45A9-9940-9B0186CDA03D}" destId="{9D1CEBB7-EF40-4152-98B7-B153032C5C81}" srcOrd="0" destOrd="0" parTransId="{D710D31A-A3B7-49C4-813E-0793B4102F89}" sibTransId="{51A700EB-DDC3-4658-A817-B9F0D477ED40}"/>
    <dgm:cxn modelId="{1B600C23-C465-4A05-844F-9ED7A318A162}" type="presOf" srcId="{53D2F9AE-818B-45A9-9940-9B0186CDA03D}" destId="{10DF16DD-C9FD-4D44-9BFC-B37160645068}" srcOrd="0" destOrd="0" presId="urn:microsoft.com/office/officeart/2005/8/layout/matrix1"/>
    <dgm:cxn modelId="{B3E3C727-6BF2-4243-B992-5A1F39667564}" type="presOf" srcId="{39079FBC-1C3E-4CD3-B6C3-3710E5F0950F}" destId="{CE286F60-95B8-4CED-BFC3-DE354662E293}" srcOrd="1" destOrd="0" presId="urn:microsoft.com/office/officeart/2005/8/layout/matrix1"/>
    <dgm:cxn modelId="{C55F8734-0995-4301-93DC-410575CDE621}" type="presOf" srcId="{9D1CEBB7-EF40-4152-98B7-B153032C5C81}" destId="{DB357C37-78F4-4205-B628-0DABAA7B8509}" srcOrd="0" destOrd="0" presId="urn:microsoft.com/office/officeart/2005/8/layout/matrix1"/>
    <dgm:cxn modelId="{02B44644-D65A-4C70-8A4D-DB4A20D98B39}" srcId="{53D2F9AE-818B-45A9-9940-9B0186CDA03D}" destId="{39079FBC-1C3E-4CD3-B6C3-3710E5F0950F}" srcOrd="3" destOrd="0" parTransId="{51252EF1-3590-412C-A2F9-956C71AFCB37}" sibTransId="{5F0A532F-6F0A-43E1-8CDD-036B040E8324}"/>
    <dgm:cxn modelId="{FAFE0B45-D9C0-47E4-A24A-5E266293D101}" type="presOf" srcId="{C38BAAA0-87E8-476C-9F6B-2C35AA5208A2}" destId="{3C3E4AE7-59AE-44B9-925C-8CE04BEB226C}" srcOrd="1" destOrd="0" presId="urn:microsoft.com/office/officeart/2005/8/layout/matrix1"/>
    <dgm:cxn modelId="{E02D0266-56F7-47BD-A0D4-9718A0CB649D}" type="presOf" srcId="{E6E85B7E-0519-4DAE-AD58-952BE72625B5}" destId="{02B973DC-2850-496D-81B3-C22076B7795D}" srcOrd="0" destOrd="0" presId="urn:microsoft.com/office/officeart/2005/8/layout/matrix1"/>
    <dgm:cxn modelId="{2E787E46-B6E5-4F49-ADA7-1F760BB2ED0C}" type="presOf" srcId="{9D1CEBB7-EF40-4152-98B7-B153032C5C81}" destId="{1F17890B-BB56-4826-B195-C59D30B50B30}" srcOrd="1" destOrd="0" presId="urn:microsoft.com/office/officeart/2005/8/layout/matrix1"/>
    <dgm:cxn modelId="{8512CC4A-6951-4C50-BFC8-1790A7EC5587}" srcId="{53D2F9AE-818B-45A9-9940-9B0186CDA03D}" destId="{10CD32CA-4021-4FAA-A74E-49CB4A8C7A30}" srcOrd="6" destOrd="0" parTransId="{C429155B-8299-4BD2-8CAC-C461FD7B97E3}" sibTransId="{5F865C66-6CCF-48A1-8A41-CCCA2AB9A85F}"/>
    <dgm:cxn modelId="{8FE78F72-4FF3-4DFE-A637-6545164D89F9}" srcId="{53D2F9AE-818B-45A9-9940-9B0186CDA03D}" destId="{01CA2F0C-B781-4BC7-8089-0E26581ED684}" srcOrd="5" destOrd="0" parTransId="{0106C28B-B6F8-41AF-9A9B-E1FAA08406C0}" sibTransId="{37962A45-F812-48C5-BCBD-53BE4AAE5BE8}"/>
    <dgm:cxn modelId="{0E626B57-7D1C-4CA6-B6A1-D6993B720695}" srcId="{53D2F9AE-818B-45A9-9940-9B0186CDA03D}" destId="{0CACEF21-0B28-4496-8AF7-3ED2D0B5D90E}" srcOrd="4" destOrd="0" parTransId="{EA635FEC-008D-46BD-87AE-12EE0C1734B0}" sibTransId="{B5B8E910-299E-4C33-886F-06E74CCB0E3A}"/>
    <dgm:cxn modelId="{507AFA83-DDA6-4D96-A9EB-58404755F6B6}" type="presOf" srcId="{FA2FF714-8193-4826-A7A8-4588A0E75D3B}" destId="{3B5B9D9B-E161-4D58-B16B-23C02279369B}" srcOrd="1" destOrd="0" presId="urn:microsoft.com/office/officeart/2005/8/layout/matrix1"/>
    <dgm:cxn modelId="{013DE591-5474-45E0-BFA0-1690B8290EDB}" type="presOf" srcId="{39079FBC-1C3E-4CD3-B6C3-3710E5F0950F}" destId="{2E1A8A89-8AE3-46A7-AC35-5D55EB9C24A6}" srcOrd="0" destOrd="0" presId="urn:microsoft.com/office/officeart/2005/8/layout/matrix1"/>
    <dgm:cxn modelId="{40A94C96-0FD0-4311-A599-DD4DC97F425C}" type="presOf" srcId="{C38BAAA0-87E8-476C-9F6B-2C35AA5208A2}" destId="{F16B78E2-EE67-4A82-BB19-616B1F0DEB06}" srcOrd="0" destOrd="0" presId="urn:microsoft.com/office/officeart/2005/8/layout/matrix1"/>
    <dgm:cxn modelId="{615003B2-D00F-49A2-9288-690091525059}" srcId="{53D2F9AE-818B-45A9-9940-9B0186CDA03D}" destId="{FA2FF714-8193-4826-A7A8-4588A0E75D3B}" srcOrd="2" destOrd="0" parTransId="{627C6CCC-0374-4387-88A9-1FF471B7625E}" sibTransId="{293DB14E-19BB-4E57-848B-8E54261330E9}"/>
    <dgm:cxn modelId="{9A6C9DD9-226B-4A2B-88F2-5BF29F62B2FA}" srcId="{E6E85B7E-0519-4DAE-AD58-952BE72625B5}" destId="{53D2F9AE-818B-45A9-9940-9B0186CDA03D}" srcOrd="0" destOrd="0" parTransId="{5CFE7CF0-425E-4854-9613-CCACA2CE4F03}" sibTransId="{C6FB7142-A685-4538-B1F3-63FF184B6981}"/>
    <dgm:cxn modelId="{D4D060E5-97FC-485F-81B8-99790BED84CE}" srcId="{53D2F9AE-818B-45A9-9940-9B0186CDA03D}" destId="{C38BAAA0-87E8-476C-9F6B-2C35AA5208A2}" srcOrd="1" destOrd="0" parTransId="{9776633B-3F3A-4407-817D-5D917BDA691A}" sibTransId="{F46AA4E0-6BF4-4B94-80BF-BAD3EE9135AD}"/>
    <dgm:cxn modelId="{C7E611EF-C7D1-4F7C-8F2C-D45AE4562258}" type="presOf" srcId="{FA2FF714-8193-4826-A7A8-4588A0E75D3B}" destId="{3466C182-73F7-4988-8066-74111126D5AF}" srcOrd="0" destOrd="0" presId="urn:microsoft.com/office/officeart/2005/8/layout/matrix1"/>
    <dgm:cxn modelId="{36B2EA8C-0BA9-424E-BD0C-9166BEA9635F}" type="presParOf" srcId="{02B973DC-2850-496D-81B3-C22076B7795D}" destId="{8B1411C0-360C-4BE8-83CA-705A054136CD}" srcOrd="0" destOrd="0" presId="urn:microsoft.com/office/officeart/2005/8/layout/matrix1"/>
    <dgm:cxn modelId="{F44AFF5F-BE96-4D89-BAA2-AAA6E1524031}" type="presParOf" srcId="{8B1411C0-360C-4BE8-83CA-705A054136CD}" destId="{DB357C37-78F4-4205-B628-0DABAA7B8509}" srcOrd="0" destOrd="0" presId="urn:microsoft.com/office/officeart/2005/8/layout/matrix1"/>
    <dgm:cxn modelId="{B2B108E6-AD0F-4D63-8797-06FA48297F4A}" type="presParOf" srcId="{8B1411C0-360C-4BE8-83CA-705A054136CD}" destId="{1F17890B-BB56-4826-B195-C59D30B50B30}" srcOrd="1" destOrd="0" presId="urn:microsoft.com/office/officeart/2005/8/layout/matrix1"/>
    <dgm:cxn modelId="{7568894F-B279-41DE-B42F-BF7FA1E80C89}" type="presParOf" srcId="{8B1411C0-360C-4BE8-83CA-705A054136CD}" destId="{F16B78E2-EE67-4A82-BB19-616B1F0DEB06}" srcOrd="2" destOrd="0" presId="urn:microsoft.com/office/officeart/2005/8/layout/matrix1"/>
    <dgm:cxn modelId="{D877680F-05EC-4B37-9765-9503F55F048C}" type="presParOf" srcId="{8B1411C0-360C-4BE8-83CA-705A054136CD}" destId="{3C3E4AE7-59AE-44B9-925C-8CE04BEB226C}" srcOrd="3" destOrd="0" presId="urn:microsoft.com/office/officeart/2005/8/layout/matrix1"/>
    <dgm:cxn modelId="{D338AC73-6F04-45A7-8836-D2955CCAA500}" type="presParOf" srcId="{8B1411C0-360C-4BE8-83CA-705A054136CD}" destId="{3466C182-73F7-4988-8066-74111126D5AF}" srcOrd="4" destOrd="0" presId="urn:microsoft.com/office/officeart/2005/8/layout/matrix1"/>
    <dgm:cxn modelId="{E2808F6A-25E0-4B6E-ABC8-857AE680E20F}" type="presParOf" srcId="{8B1411C0-360C-4BE8-83CA-705A054136CD}" destId="{3B5B9D9B-E161-4D58-B16B-23C02279369B}" srcOrd="5" destOrd="0" presId="urn:microsoft.com/office/officeart/2005/8/layout/matrix1"/>
    <dgm:cxn modelId="{F8193816-7FAC-43F4-940B-756EE06911E5}" type="presParOf" srcId="{8B1411C0-360C-4BE8-83CA-705A054136CD}" destId="{2E1A8A89-8AE3-46A7-AC35-5D55EB9C24A6}" srcOrd="6" destOrd="0" presId="urn:microsoft.com/office/officeart/2005/8/layout/matrix1"/>
    <dgm:cxn modelId="{0D8D8106-5ED8-4068-8F36-103B347EFEC9}" type="presParOf" srcId="{8B1411C0-360C-4BE8-83CA-705A054136CD}" destId="{CE286F60-95B8-4CED-BFC3-DE354662E293}" srcOrd="7" destOrd="0" presId="urn:microsoft.com/office/officeart/2005/8/layout/matrix1"/>
    <dgm:cxn modelId="{FD297577-7C6B-4C56-AB17-333713308ECD}" type="presParOf" srcId="{02B973DC-2850-496D-81B3-C22076B7795D}" destId="{10DF16DD-C9FD-4D44-9BFC-B37160645068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357C37-78F4-4205-B628-0DABAA7B8509}">
      <dsp:nvSpPr>
        <dsp:cNvPr id="0" name=""/>
        <dsp:cNvSpPr/>
      </dsp:nvSpPr>
      <dsp:spPr>
        <a:xfrm rot="16200000">
          <a:off x="976312" y="-976312"/>
          <a:ext cx="2162175" cy="4114800"/>
        </a:xfrm>
        <a:prstGeom prst="round1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15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творческие и информационные</a:t>
          </a:r>
        </a:p>
      </dsp:txBody>
      <dsp:txXfrm rot="5400000">
        <a:off x="0" y="0"/>
        <a:ext cx="4114800" cy="1621631"/>
      </dsp:txXfrm>
    </dsp:sp>
    <dsp:sp modelId="{F16B78E2-EE67-4A82-BB19-616B1F0DEB06}">
      <dsp:nvSpPr>
        <dsp:cNvPr id="0" name=""/>
        <dsp:cNvSpPr/>
      </dsp:nvSpPr>
      <dsp:spPr>
        <a:xfrm>
          <a:off x="4114800" y="0"/>
          <a:ext cx="4114800" cy="2162175"/>
        </a:xfrm>
        <a:prstGeom prst="round1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13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технические</a:t>
          </a:r>
        </a:p>
      </dsp:txBody>
      <dsp:txXfrm>
        <a:off x="4114800" y="0"/>
        <a:ext cx="4114800" cy="1621631"/>
      </dsp:txXfrm>
    </dsp:sp>
    <dsp:sp modelId="{3466C182-73F7-4988-8066-74111126D5AF}">
      <dsp:nvSpPr>
        <dsp:cNvPr id="0" name=""/>
        <dsp:cNvSpPr/>
      </dsp:nvSpPr>
      <dsp:spPr>
        <a:xfrm rot="10800000">
          <a:off x="0" y="2162175"/>
          <a:ext cx="4114800" cy="2162175"/>
        </a:xfrm>
        <a:prstGeom prst="round1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17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 err="1"/>
            <a:t>социально-ориентированые</a:t>
          </a:r>
          <a:endParaRPr lang="ru-RU" sz="2600" kern="1200" dirty="0"/>
        </a:p>
      </dsp:txBody>
      <dsp:txXfrm rot="10800000">
        <a:off x="0" y="2702718"/>
        <a:ext cx="4114800" cy="1621631"/>
      </dsp:txXfrm>
    </dsp:sp>
    <dsp:sp modelId="{2E1A8A89-8AE3-46A7-AC35-5D55EB9C24A6}">
      <dsp:nvSpPr>
        <dsp:cNvPr id="0" name=""/>
        <dsp:cNvSpPr/>
      </dsp:nvSpPr>
      <dsp:spPr>
        <a:xfrm rot="5400000">
          <a:off x="5091112" y="1185862"/>
          <a:ext cx="2162175" cy="4114800"/>
        </a:xfrm>
        <a:prstGeom prst="round1Rect">
          <a:avLst/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11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 err="1"/>
            <a:t>естественно-научные</a:t>
          </a:r>
          <a:endParaRPr lang="ru-RU" sz="2600" kern="1200" dirty="0"/>
        </a:p>
      </dsp:txBody>
      <dsp:txXfrm rot="-5400000">
        <a:off x="4114800" y="2702718"/>
        <a:ext cx="4114800" cy="1621631"/>
      </dsp:txXfrm>
    </dsp:sp>
    <dsp:sp modelId="{10DF16DD-C9FD-4D44-9BFC-B37160645068}">
      <dsp:nvSpPr>
        <dsp:cNvPr id="0" name=""/>
        <dsp:cNvSpPr/>
      </dsp:nvSpPr>
      <dsp:spPr>
        <a:xfrm>
          <a:off x="2757471" y="1322391"/>
          <a:ext cx="2714657" cy="1679566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60 детских садов,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56 профессий</a:t>
          </a:r>
        </a:p>
      </dsp:txBody>
      <dsp:txXfrm>
        <a:off x="2839461" y="1404381"/>
        <a:ext cx="2550677" cy="15155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22.png"/><Relationship Id="rId5" Type="http://schemas.openxmlformats.org/officeDocument/2006/relationships/image" Target="../media/image16.jpeg"/><Relationship Id="rId10" Type="http://schemas.openxmlformats.org/officeDocument/2006/relationships/image" Target="../media/image21.png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714488"/>
            <a:ext cx="84582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Итоги реализации проекта по ранней профориентации</a:t>
            </a:r>
            <a:br>
              <a:rPr lang="ru-RU" dirty="0"/>
            </a:br>
            <a:r>
              <a:rPr lang="ru-RU" b="1" dirty="0"/>
              <a:t>«Компас профессий дошкольников»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71736" y="4572008"/>
            <a:ext cx="4187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 августа 2025 года по май 2026 года</a:t>
            </a:r>
          </a:p>
        </p:txBody>
      </p:sp>
      <p:pic>
        <p:nvPicPr>
          <p:cNvPr id="5" name="Picture 4" descr="C:\Users\User\Desktop\метод деят\компас профессий\логотип компас.jpg">
            <a:extLst>
              <a:ext uri="{FF2B5EF4-FFF2-40B4-BE49-F238E27FC236}">
                <a16:creationId xmlns:a16="http://schemas.microsoft.com/office/drawing/2014/main" id="{678E8020-3B23-4018-87D8-BA81C01AD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72109"/>
            <a:ext cx="1385891" cy="13858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      </a:t>
            </a:r>
            <a:r>
              <a:rPr lang="ru-RU" sz="3600" b="1" dirty="0"/>
              <a:t>С августа 2025 по январь 2026 год:</a:t>
            </a:r>
            <a:br>
              <a:rPr lang="ru-RU" b="1" dirty="0"/>
            </a:br>
            <a:r>
              <a:rPr lang="ru-RU" sz="2000" b="1" dirty="0"/>
              <a:t>(подготовительный этап)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357298"/>
            <a:ext cx="8229600" cy="4325112"/>
          </a:xfrm>
        </p:spPr>
        <p:txBody>
          <a:bodyPr/>
          <a:lstStyle/>
          <a:p>
            <a:r>
              <a:rPr lang="ru-RU" sz="2400" dirty="0"/>
              <a:t>Оборудованы мастерские на базах образовательных учреждений;</a:t>
            </a:r>
          </a:p>
          <a:p>
            <a:r>
              <a:rPr lang="ru-RU" sz="2400" dirty="0"/>
              <a:t>Разработаны рабочие тетради, путеводитель, зачетная книжка;</a:t>
            </a:r>
          </a:p>
          <a:p>
            <a:r>
              <a:rPr lang="ru-RU" sz="2400" dirty="0"/>
              <a:t>Выпускается ежемесячник «Вестник </a:t>
            </a:r>
          </a:p>
          <a:p>
            <a:pPr>
              <a:buNone/>
            </a:pPr>
            <a:r>
              <a:rPr lang="ru-RU" sz="2400" dirty="0"/>
              <a:t>профессий»;</a:t>
            </a:r>
          </a:p>
          <a:p>
            <a:r>
              <a:rPr lang="ru-RU" sz="2400" dirty="0"/>
              <a:t>Разработан логотип;</a:t>
            </a:r>
          </a:p>
          <a:p>
            <a:r>
              <a:rPr lang="ru-RU" sz="2400" dirty="0"/>
              <a:t>Создан «Гимн профессий </a:t>
            </a:r>
          </a:p>
          <a:p>
            <a:pPr>
              <a:buNone/>
            </a:pPr>
            <a:r>
              <a:rPr lang="ru-RU" sz="2400" dirty="0"/>
              <a:t>дошкольников».</a:t>
            </a:r>
          </a:p>
          <a:p>
            <a:endParaRPr lang="ru-RU" dirty="0"/>
          </a:p>
        </p:txBody>
      </p:sp>
      <p:pic>
        <p:nvPicPr>
          <p:cNvPr id="5121" name="Picture 1" descr="C:\Users\User\Downloads\IMG_20260414_130448.png"/>
          <p:cNvPicPr>
            <a:picLocks noChangeAspect="1" noChangeArrowheads="1"/>
          </p:cNvPicPr>
          <p:nvPr/>
        </p:nvPicPr>
        <p:blipFill>
          <a:blip r:embed="rId2" cstate="print"/>
          <a:srcRect b="11955"/>
          <a:stretch>
            <a:fillRect/>
          </a:stretch>
        </p:blipFill>
        <p:spPr bwMode="auto">
          <a:xfrm>
            <a:off x="6929454" y="2857496"/>
            <a:ext cx="2114535" cy="3857652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5000636"/>
            <a:ext cx="1214446" cy="1709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480" y="5000636"/>
            <a:ext cx="1320401" cy="1857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 descr="C:\Users\User\Desktop\метод деят\компас профессий\логотип компас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385891" cy="1385891"/>
          </a:xfrm>
          <a:prstGeom prst="rect">
            <a:avLst/>
          </a:prstGeom>
          <a:noFill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86116" y="4643446"/>
            <a:ext cx="1398249" cy="1966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 cstate="print"/>
          <a:srcRect l="3115" t="2804" r="19002" b="15887"/>
          <a:stretch>
            <a:fillRect/>
          </a:stretch>
        </p:blipFill>
        <p:spPr bwMode="auto">
          <a:xfrm>
            <a:off x="5357818" y="3786190"/>
            <a:ext cx="107772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Торжественное открытие</a:t>
            </a:r>
            <a:br>
              <a:rPr lang="ru-RU" b="1" dirty="0"/>
            </a:br>
            <a:r>
              <a:rPr lang="ru-RU" b="1" dirty="0"/>
              <a:t>30 января 2026 года</a:t>
            </a:r>
          </a:p>
        </p:txBody>
      </p:sp>
      <p:pic>
        <p:nvPicPr>
          <p:cNvPr id="1026" name="Picture 2" descr="C:\Users\User\Desktop\метод деят\компас профессий\открытие\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214554"/>
            <a:ext cx="3682853" cy="2439890"/>
          </a:xfrm>
          <a:prstGeom prst="rect">
            <a:avLst/>
          </a:prstGeom>
          <a:noFill/>
        </p:spPr>
      </p:pic>
      <p:pic>
        <p:nvPicPr>
          <p:cNvPr id="1027" name="Picture 3" descr="C:\Users\User\Desktop\метод деят\компас профессий\открытие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3214686"/>
            <a:ext cx="3774047" cy="2500306"/>
          </a:xfrm>
          <a:prstGeom prst="rect">
            <a:avLst/>
          </a:prstGeom>
          <a:noFill/>
        </p:spPr>
      </p:pic>
      <p:pic>
        <p:nvPicPr>
          <p:cNvPr id="5" name="Picture 4" descr="C:\Users\User\Desktop\метод деят\компас профессий\логотип компас.jpg">
            <a:extLst>
              <a:ext uri="{FF2B5EF4-FFF2-40B4-BE49-F238E27FC236}">
                <a16:creationId xmlns:a16="http://schemas.microsoft.com/office/drawing/2014/main" id="{2714C1FB-3D48-4DE9-958D-789BAF495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385891" cy="13858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066800"/>
          </a:xfrm>
        </p:spPr>
        <p:txBody>
          <a:bodyPr/>
          <a:lstStyle/>
          <a:p>
            <a:pPr algn="ctr"/>
            <a:r>
              <a:rPr lang="ru-RU" b="1" dirty="0"/>
              <a:t>Проект реализуют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857364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C:\Users\User\Desktop\метод деят\компас профессий\логотип компас.jpg">
            <a:extLst>
              <a:ext uri="{FF2B5EF4-FFF2-40B4-BE49-F238E27FC236}">
                <a16:creationId xmlns:a16="http://schemas.microsoft.com/office/drawing/2014/main" id="{585F0BA9-55C9-4006-ABAE-6190EFA4E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385891" cy="13858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1428736"/>
            <a:ext cx="4846318" cy="403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b="-305"/>
          <a:stretch>
            <a:fillRect/>
          </a:stretch>
        </p:blipFill>
        <p:spPr bwMode="auto">
          <a:xfrm>
            <a:off x="285720" y="357166"/>
            <a:ext cx="3716253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214942" y="785794"/>
            <a:ext cx="34932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Официальный сайт </a:t>
            </a:r>
          </a:p>
          <a:p>
            <a:r>
              <a:rPr lang="ru-RU" dirty="0"/>
              <a:t>образовательной организации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3042" y="5500702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Официальная страница проекта</a:t>
            </a:r>
          </a:p>
        </p:txBody>
      </p:sp>
      <p:pic>
        <p:nvPicPr>
          <p:cNvPr id="2053" name="Picture 5" descr="http://qrcoder.ru/code/?https%3A%2F%2Fllllllldot.github.io%2FCompasProfesiy%2F&amp;4&amp;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5143512"/>
            <a:ext cx="1562100" cy="1562100"/>
          </a:xfrm>
          <a:prstGeom prst="rect">
            <a:avLst/>
          </a:prstGeom>
          <a:noFill/>
        </p:spPr>
      </p:pic>
      <p:pic>
        <p:nvPicPr>
          <p:cNvPr id="9" name="Picture 4" descr="C:\Users\User\Desktop\метод деят\компас профессий\логотип компас.jpg">
            <a:extLst>
              <a:ext uri="{FF2B5EF4-FFF2-40B4-BE49-F238E27FC236}">
                <a16:creationId xmlns:a16="http://schemas.microsoft.com/office/drawing/2014/main" id="{59ABF9E7-CB6E-49C7-907D-44D309015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58109" y="5495929"/>
            <a:ext cx="1385891" cy="13858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642918"/>
            <a:ext cx="6943716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265</a:t>
            </a:r>
            <a:r>
              <a:rPr lang="ru-RU" b="1" dirty="0"/>
              <a:t> мастер-классов проведено с февраля по апрель</a:t>
            </a:r>
          </a:p>
        </p:txBody>
      </p:sp>
      <p:pic>
        <p:nvPicPr>
          <p:cNvPr id="409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500042"/>
            <a:ext cx="1714512" cy="2083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 descr="C:\Users\User\Desktop\метод деят\компас профессий\фото\405\IMG_20260115_132032.png"/>
          <p:cNvPicPr>
            <a:picLocks noChangeAspect="1" noChangeArrowheads="1"/>
          </p:cNvPicPr>
          <p:nvPr/>
        </p:nvPicPr>
        <p:blipFill>
          <a:blip r:embed="rId3" cstate="print"/>
          <a:srcRect t="13050"/>
          <a:stretch>
            <a:fillRect/>
          </a:stretch>
        </p:blipFill>
        <p:spPr bwMode="auto">
          <a:xfrm>
            <a:off x="2500298" y="2000240"/>
            <a:ext cx="2428892" cy="1486638"/>
          </a:xfrm>
          <a:prstGeom prst="rect">
            <a:avLst/>
          </a:prstGeom>
          <a:noFill/>
        </p:spPr>
      </p:pic>
      <p:pic>
        <p:nvPicPr>
          <p:cNvPr id="4099" name="Picture 3" descr="C:\Users\User\Desktop\метод деят\компас профессий\фото\341\WhatsApp Image 2025-09-30 at 14.29.39 (2).jpeg"/>
          <p:cNvPicPr>
            <a:picLocks noChangeAspect="1" noChangeArrowheads="1"/>
          </p:cNvPicPr>
          <p:nvPr/>
        </p:nvPicPr>
        <p:blipFill>
          <a:blip r:embed="rId4" cstate="print"/>
          <a:srcRect b="7800"/>
          <a:stretch>
            <a:fillRect/>
          </a:stretch>
        </p:blipFill>
        <p:spPr bwMode="auto">
          <a:xfrm>
            <a:off x="6786578" y="1500174"/>
            <a:ext cx="2143140" cy="1486613"/>
          </a:xfrm>
          <a:prstGeom prst="rect">
            <a:avLst/>
          </a:prstGeom>
          <a:noFill/>
        </p:spPr>
      </p:pic>
      <p:pic>
        <p:nvPicPr>
          <p:cNvPr id="4100" name="Picture 4" descr="C:\Users\User\Desktop\метод деят\компас профессий\фото\133\IMG_20260115_104219_554.jpg"/>
          <p:cNvPicPr>
            <a:picLocks noChangeAspect="1" noChangeArrowheads="1"/>
          </p:cNvPicPr>
          <p:nvPr/>
        </p:nvPicPr>
        <p:blipFill>
          <a:blip r:embed="rId5" cstate="print"/>
          <a:srcRect l="11594" r="7246"/>
          <a:stretch>
            <a:fillRect/>
          </a:stretch>
        </p:blipFill>
        <p:spPr bwMode="auto">
          <a:xfrm>
            <a:off x="142844" y="5143512"/>
            <a:ext cx="2143140" cy="1486016"/>
          </a:xfrm>
          <a:prstGeom prst="rect">
            <a:avLst/>
          </a:prstGeom>
          <a:noFill/>
        </p:spPr>
      </p:pic>
      <p:pic>
        <p:nvPicPr>
          <p:cNvPr id="4101" name="Picture 5" descr="C:\Users\User\Desktop\метод деят\компас профессий\фото\247\IMG_9094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00826" y="4857760"/>
            <a:ext cx="2381235" cy="1785926"/>
          </a:xfrm>
          <a:prstGeom prst="rect">
            <a:avLst/>
          </a:prstGeom>
          <a:noFill/>
        </p:spPr>
      </p:pic>
      <p:pic>
        <p:nvPicPr>
          <p:cNvPr id="4102" name="Picture 6" descr="C:\Users\User\Desktop\метод деят\компас профессий\фото\180\IMG_20260114_135713.png"/>
          <p:cNvPicPr>
            <a:picLocks noChangeAspect="1" noChangeArrowheads="1"/>
          </p:cNvPicPr>
          <p:nvPr/>
        </p:nvPicPr>
        <p:blipFill>
          <a:blip r:embed="rId7" cstate="print"/>
          <a:srcRect b="8055"/>
          <a:stretch>
            <a:fillRect/>
          </a:stretch>
        </p:blipFill>
        <p:spPr bwMode="auto">
          <a:xfrm>
            <a:off x="214282" y="3429000"/>
            <a:ext cx="2222000" cy="1532185"/>
          </a:xfrm>
          <a:prstGeom prst="rect">
            <a:avLst/>
          </a:prstGeom>
          <a:noFill/>
        </p:spPr>
      </p:pic>
      <p:pic>
        <p:nvPicPr>
          <p:cNvPr id="4103" name="Picture 7" descr="C:\Users\User\Desktop\метод деят\компас профессий\фото\463\э.jpg"/>
          <p:cNvPicPr>
            <a:picLocks noChangeAspect="1" noChangeArrowheads="1"/>
          </p:cNvPicPr>
          <p:nvPr/>
        </p:nvPicPr>
        <p:blipFill>
          <a:blip r:embed="rId8" cstate="print"/>
          <a:srcRect t="11112" b="36108"/>
          <a:stretch>
            <a:fillRect/>
          </a:stretch>
        </p:blipFill>
        <p:spPr bwMode="auto">
          <a:xfrm>
            <a:off x="4929190" y="3357562"/>
            <a:ext cx="1436538" cy="1643074"/>
          </a:xfrm>
          <a:prstGeom prst="rect">
            <a:avLst/>
          </a:prstGeom>
          <a:noFill/>
        </p:spPr>
      </p:pic>
      <p:pic>
        <p:nvPicPr>
          <p:cNvPr id="4104" name="Picture 8" descr="C:\Users\User\Desktop\метод деят\компас профессий\фото\552\IMG_20260115_094355.png"/>
          <p:cNvPicPr>
            <a:picLocks noChangeAspect="1" noChangeArrowheads="1"/>
          </p:cNvPicPr>
          <p:nvPr/>
        </p:nvPicPr>
        <p:blipFill>
          <a:blip r:embed="rId9" cstate="print"/>
          <a:srcRect r="6456" b="13611"/>
          <a:stretch>
            <a:fillRect/>
          </a:stretch>
        </p:blipFill>
        <p:spPr bwMode="auto">
          <a:xfrm>
            <a:off x="2928926" y="5286388"/>
            <a:ext cx="2900815" cy="1428760"/>
          </a:xfrm>
          <a:prstGeom prst="rect">
            <a:avLst/>
          </a:prstGeom>
          <a:noFill/>
        </p:spPr>
      </p:pic>
      <p:pic>
        <p:nvPicPr>
          <p:cNvPr id="4105" name="Picture 9" descr="C:\Users\User\Desktop\метод деят\компас профессий\фото\515\IMG_20260114_154510.png"/>
          <p:cNvPicPr>
            <a:picLocks noChangeAspect="1" noChangeArrowheads="1"/>
          </p:cNvPicPr>
          <p:nvPr/>
        </p:nvPicPr>
        <p:blipFill>
          <a:blip r:embed="rId10" cstate="print"/>
          <a:srcRect l="11909" t="10587" r="16636"/>
          <a:stretch>
            <a:fillRect/>
          </a:stretch>
        </p:blipFill>
        <p:spPr bwMode="auto">
          <a:xfrm>
            <a:off x="6715140" y="3143248"/>
            <a:ext cx="2071702" cy="1458121"/>
          </a:xfrm>
          <a:prstGeom prst="rect">
            <a:avLst/>
          </a:prstGeom>
          <a:noFill/>
        </p:spPr>
      </p:pic>
      <p:pic>
        <p:nvPicPr>
          <p:cNvPr id="4106" name="Picture 10" descr="C:\Users\User\Desktop\метод деят\компас профессий\фото\508\IMG_20260114_141246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57488" y="3857628"/>
            <a:ext cx="1688612" cy="1266415"/>
          </a:xfrm>
          <a:prstGeom prst="rect">
            <a:avLst/>
          </a:prstGeom>
          <a:noFill/>
        </p:spPr>
      </p:pic>
      <p:pic>
        <p:nvPicPr>
          <p:cNvPr id="13" name="Picture 4" descr="C:\Users\User\Desktop\метод деят\компас профессий\логотип компас.jpg">
            <a:extLst>
              <a:ext uri="{FF2B5EF4-FFF2-40B4-BE49-F238E27FC236}">
                <a16:creationId xmlns:a16="http://schemas.microsoft.com/office/drawing/2014/main" id="{37DEAF99-E13E-4555-B746-C5855D8B0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084146" y="1"/>
            <a:ext cx="1052736" cy="10527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58965-56DC-453E-8E71-B32B4C83F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80409"/>
            <a:ext cx="8229600" cy="1066800"/>
          </a:xfrm>
        </p:spPr>
        <p:txBody>
          <a:bodyPr/>
          <a:lstStyle/>
          <a:p>
            <a:r>
              <a:rPr lang="ru-RU" b="1" dirty="0"/>
              <a:t>Рабочие тетради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62553B-E9D9-497B-BA9F-8C38A1D6D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E37C82C-3BEC-416C-BF3E-1E79F201B3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16" t="18116" r="25992" b="16521"/>
          <a:stretch/>
        </p:blipFill>
        <p:spPr bwMode="auto">
          <a:xfrm>
            <a:off x="323528" y="2422733"/>
            <a:ext cx="2812585" cy="3978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20F11FA9-9888-48C6-9867-EFBC6FFCDE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43" t="26667" r="26604" b="8695"/>
          <a:stretch/>
        </p:blipFill>
        <p:spPr bwMode="auto">
          <a:xfrm>
            <a:off x="3196289" y="1772816"/>
            <a:ext cx="2811600" cy="4032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DA174429-8AFC-472B-A545-A1E9E54DA4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43" t="24492" r="26604" b="10870"/>
          <a:stretch/>
        </p:blipFill>
        <p:spPr bwMode="auto">
          <a:xfrm>
            <a:off x="6156176" y="2312530"/>
            <a:ext cx="2773897" cy="397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 descr="C:\Users\User\Desktop\метод деят\компас профессий\логотип компас.jpg">
            <a:extLst>
              <a:ext uri="{FF2B5EF4-FFF2-40B4-BE49-F238E27FC236}">
                <a16:creationId xmlns:a16="http://schemas.microsoft.com/office/drawing/2014/main" id="{0D391D58-0CC6-41AB-AD94-31F73E373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58109" y="0"/>
            <a:ext cx="1385891" cy="13858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74554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83D50F-18C4-4D66-A720-D9B856C48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54891"/>
            <a:ext cx="8229600" cy="1066800"/>
          </a:xfrm>
        </p:spPr>
        <p:txBody>
          <a:bodyPr/>
          <a:lstStyle/>
          <a:p>
            <a:r>
              <a:rPr lang="ru-RU" b="1" dirty="0"/>
              <a:t>Ежемесячный вестник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C32237-A375-48A6-B487-09673FD62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4F77EB5-437A-4EF4-8BD9-7BA7BE04F8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80" t="18985" r="26467" b="18261"/>
          <a:stretch/>
        </p:blipFill>
        <p:spPr bwMode="auto">
          <a:xfrm>
            <a:off x="251520" y="1881987"/>
            <a:ext cx="2875047" cy="4002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8D551AA0-72AE-4A2F-859A-B073479BC6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2" t="25942" r="26359" b="8116"/>
          <a:stretch/>
        </p:blipFill>
        <p:spPr bwMode="auto">
          <a:xfrm>
            <a:off x="3131029" y="2348880"/>
            <a:ext cx="2783907" cy="402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7CBE8931-37DA-453F-BD1E-97837EF4D2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2" t="26234" r="26196" b="10370"/>
          <a:stretch/>
        </p:blipFill>
        <p:spPr bwMode="auto">
          <a:xfrm>
            <a:off x="6011083" y="1818260"/>
            <a:ext cx="2914123" cy="402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 descr="C:\Users\User\Desktop\метод деят\компас профессий\логотип компас.jpg">
            <a:extLst>
              <a:ext uri="{FF2B5EF4-FFF2-40B4-BE49-F238E27FC236}">
                <a16:creationId xmlns:a16="http://schemas.microsoft.com/office/drawing/2014/main" id="{CAFE7D2B-DE44-4E49-AF3E-CA0108BC4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4027" y="9296"/>
            <a:ext cx="1385891" cy="13858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87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1BA423-A2C7-4A91-A883-E1215936F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Официальная страница приложения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DAB12A-3415-4190-8B82-02AA45D51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AB438E-5C84-401A-99AC-222AEC5B29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5" t="11884" r="16902" b="10000"/>
          <a:stretch/>
        </p:blipFill>
        <p:spPr bwMode="auto">
          <a:xfrm>
            <a:off x="3131842" y="2204864"/>
            <a:ext cx="5830057" cy="3879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F29186F-238F-4960-891D-F3146DF350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3" t="15073" r="34783" b="20000"/>
          <a:stretch/>
        </p:blipFill>
        <p:spPr bwMode="auto">
          <a:xfrm>
            <a:off x="153810" y="2204864"/>
            <a:ext cx="3037899" cy="4026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 descr="C:\Users\User\Desktop\метод деят\компас профессий\логотип компас.jpg">
            <a:extLst>
              <a:ext uri="{FF2B5EF4-FFF2-40B4-BE49-F238E27FC236}">
                <a16:creationId xmlns:a16="http://schemas.microsoft.com/office/drawing/2014/main" id="{84CB8D93-BB8B-4E0C-AAEC-82A491BB0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58109" y="6715"/>
            <a:ext cx="1385891" cy="13858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48269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74CB76-E738-4CA9-A597-03CDB40DC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Планы в реализации проекта на 2026-2027 год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CBE43D-24AB-418A-AFC2-743AD3B9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180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Преемственность со школой:</a:t>
            </a:r>
            <a:r>
              <a:rPr lang="ru-RU" sz="18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Начать выстраивать мосты с первыми классами школ, чтобы интерес к профессиям, зародившийся в детском саду, не угасал, а плавно переходил в более серьёзный этап профориентации.</a:t>
            </a:r>
          </a:p>
          <a:p>
            <a:r>
              <a:rPr lang="ru-RU" sz="180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«Дни профессий» с участием родителей:</a:t>
            </a:r>
            <a:r>
              <a:rPr lang="ru-RU" sz="18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Устраивать в детских садах тематические дни, когда представители детей не просто рассказывают о своей работе, но и приносят реальные инструменты и оборудование, чтобы дети могли их потрогать и попробовать в деле.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Радио: </a:t>
            </a:r>
            <a:r>
              <a:rPr lang="ru-RU" sz="180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Родительские эфиры:</a:t>
            </a:r>
            <a:r>
              <a:rPr lang="ru-RU" sz="18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Приглашать родителей в студию, чтобы они в формате интервью рассказали о своей профессии . Это разнообразит круг профессий и добавит элемент личной истории, который детям особенно интересен.</a:t>
            </a:r>
            <a:endParaRPr lang="ru-RU" sz="18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роли родителей:</a:t>
            </a:r>
            <a:r>
              <a:rPr lang="ru-RU" sz="18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Вовлечь родителей не только как рассказчиков о своей профессии, но и как организаторов мини-мастерских в рамках своих семейных традиций. Можно запустить проект «Семейная династия», где родители вместе с детьми готовят небольшое выступление или игру о профессии своих предков.</a:t>
            </a:r>
          </a:p>
          <a:p>
            <a:pPr marL="109728" indent="0">
              <a:buNone/>
            </a:pPr>
            <a:endParaRPr lang="ru-RU" dirty="0"/>
          </a:p>
        </p:txBody>
      </p:sp>
      <p:pic>
        <p:nvPicPr>
          <p:cNvPr id="4" name="Picture 4" descr="C:\Users\User\Desktop\метод деят\компас профессий\логотип компас.jpg">
            <a:extLst>
              <a:ext uri="{FF2B5EF4-FFF2-40B4-BE49-F238E27FC236}">
                <a16:creationId xmlns:a16="http://schemas.microsoft.com/office/drawing/2014/main" id="{AA34ABE7-9CF5-459E-B4D2-C1CD4CC18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58109" y="6715"/>
            <a:ext cx="1385891" cy="13858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23242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0B3923-E66E-41C4-9970-236920449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chemeClr val="accent6">
                    <a:lumMod val="75000"/>
                  </a:schemeClr>
                </a:solidFill>
              </a:rPr>
              <a:t>Проект по ранней профориентации </a:t>
            </a:r>
            <a:br>
              <a:rPr lang="ru-RU" sz="40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4000" b="1" cap="none" spc="0" dirty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«КОМПАС ПРОФЕССИЙ ДОШКОЛЬНИКОВ»</a:t>
            </a:r>
            <a:br>
              <a:rPr lang="ru-RU" sz="4000" b="1" cap="none" spc="0" dirty="0">
                <a:ln w="12700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dirty="0"/>
          </a:p>
        </p:txBody>
      </p:sp>
      <p:pic>
        <p:nvPicPr>
          <p:cNvPr id="4" name="Picture 2" descr="C:\Users\User\Desktop\метод деят\компас профессий\логотип компас.jpg">
            <a:extLst>
              <a:ext uri="{FF2B5EF4-FFF2-40B4-BE49-F238E27FC236}">
                <a16:creationId xmlns:a16="http://schemas.microsoft.com/office/drawing/2014/main" id="{824B9501-EF7A-478A-B90E-9304D3A75D9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380694"/>
            <a:ext cx="3334306" cy="3334306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29C501-AD44-48EF-976C-80D61699A610}"/>
              </a:ext>
            </a:extLst>
          </p:cNvPr>
          <p:cNvSpPr txBox="1"/>
          <p:nvPr/>
        </p:nvSpPr>
        <p:spPr>
          <a:xfrm>
            <a:off x="2422729" y="5589240"/>
            <a:ext cx="417646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chemeClr val="accent6">
                    <a:lumMod val="75000"/>
                  </a:schemeClr>
                </a:solidFill>
              </a:rPr>
              <a:t>2026 </a:t>
            </a:r>
          </a:p>
          <a:p>
            <a:pPr algn="ctr"/>
            <a:r>
              <a:rPr lang="ru-RU" sz="1800" b="1" dirty="0">
                <a:solidFill>
                  <a:schemeClr val="accent6">
                    <a:lumMod val="75000"/>
                  </a:schemeClr>
                </a:solidFill>
              </a:rPr>
              <a:t>Чкаловский район, г. Екатеринбург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24480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521</TotalTime>
  <Words>295</Words>
  <Application>Microsoft Office PowerPoint</Application>
  <PresentationFormat>Экран (4:3)</PresentationFormat>
  <Paragraphs>37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Georgia</vt:lpstr>
      <vt:lpstr>Times New Roman</vt:lpstr>
      <vt:lpstr>Trebuchet MS</vt:lpstr>
      <vt:lpstr>Wingdings 2</vt:lpstr>
      <vt:lpstr>Городская</vt:lpstr>
      <vt:lpstr>Итоги реализации проекта по ранней профориентации «Компас профессий дошкольников»</vt:lpstr>
      <vt:lpstr>      С августа 2025 по январь 2026 год: (подготовительный этап)</vt:lpstr>
      <vt:lpstr>Торжественное открытие 30 января 2026 года</vt:lpstr>
      <vt:lpstr>Проект реализуют</vt:lpstr>
      <vt:lpstr>Презентация PowerPoint</vt:lpstr>
      <vt:lpstr>265 мастер-классов проведено с февраля по апрель</vt:lpstr>
      <vt:lpstr>Рабочие тетради</vt:lpstr>
      <vt:lpstr>Ежемесячный вестник</vt:lpstr>
      <vt:lpstr>Официальная страница приложения</vt:lpstr>
      <vt:lpstr>Планы в реализации проекта на 2026-2027 год</vt:lpstr>
      <vt:lpstr>Проект по ранней профориентации  «КОМПАС ПРОФЕССИЙ ДОШКОЛЬНИКОВ»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реализации проекта по ранней профориентации «Компас профессий дошкольников»</dc:title>
  <dc:creator>User</dc:creator>
  <cp:lastModifiedBy>пк</cp:lastModifiedBy>
  <cp:revision>54</cp:revision>
  <dcterms:created xsi:type="dcterms:W3CDTF">2026-04-14T03:25:39Z</dcterms:created>
  <dcterms:modified xsi:type="dcterms:W3CDTF">2026-09-30T10:29:31Z</dcterms:modified>
</cp:coreProperties>
</file>